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81" r:id="rId6"/>
    <p:sldId id="284" r:id="rId7"/>
    <p:sldId id="282" r:id="rId8"/>
    <p:sldId id="285" r:id="rId9"/>
    <p:sldId id="286" r:id="rId10"/>
    <p:sldId id="287" r:id="rId11"/>
    <p:sldId id="260" r:id="rId12"/>
    <p:sldId id="288" r:id="rId13"/>
    <p:sldId id="289" r:id="rId14"/>
    <p:sldId id="283" r:id="rId15"/>
    <p:sldId id="327" r:id="rId16"/>
    <p:sldId id="290" r:id="rId17"/>
    <p:sldId id="326" r:id="rId18"/>
    <p:sldId id="316" r:id="rId19"/>
    <p:sldId id="315" r:id="rId20"/>
    <p:sldId id="293" r:id="rId21"/>
    <p:sldId id="294" r:id="rId22"/>
    <p:sldId id="317" r:id="rId23"/>
    <p:sldId id="298" r:id="rId24"/>
    <p:sldId id="268" r:id="rId25"/>
    <p:sldId id="269" r:id="rId26"/>
    <p:sldId id="318" r:id="rId27"/>
    <p:sldId id="301" r:id="rId28"/>
    <p:sldId id="322" r:id="rId29"/>
    <p:sldId id="323" r:id="rId30"/>
    <p:sldId id="302" r:id="rId31"/>
    <p:sldId id="303" r:id="rId32"/>
    <p:sldId id="304" r:id="rId33"/>
    <p:sldId id="305" r:id="rId34"/>
    <p:sldId id="263" r:id="rId35"/>
    <p:sldId id="264" r:id="rId36"/>
    <p:sldId id="319" r:id="rId37"/>
    <p:sldId id="321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265" r:id="rId46"/>
    <p:sldId id="266" r:id="rId47"/>
    <p:sldId id="267" r:id="rId48"/>
    <p:sldId id="325" r:id="rId49"/>
    <p:sldId id="324" r:id="rId50"/>
    <p:sldId id="270" r:id="rId51"/>
    <p:sldId id="277" r:id="rId52"/>
    <p:sldId id="271" r:id="rId53"/>
    <p:sldId id="261" r:id="rId54"/>
    <p:sldId id="273" r:id="rId55"/>
    <p:sldId id="278" r:id="rId56"/>
    <p:sldId id="272" r:id="rId57"/>
    <p:sldId id="274" r:id="rId58"/>
    <p:sldId id="275" r:id="rId59"/>
    <p:sldId id="280" r:id="rId60"/>
  </p:sldIdLst>
  <p:sldSz cx="10691813" cy="7561263"/>
  <p:notesSz cx="7315200" cy="9601200"/>
  <p:embeddedFontLst>
    <p:embeddedFont>
      <p:font typeface="Tahoma" pitchFamily="34" charset="0"/>
      <p:regular r:id="rId62"/>
      <p:bold r:id="rId63"/>
    </p:embeddedFont>
    <p:embeddedFont>
      <p:font typeface="Calibri" pitchFamily="34" charset="0"/>
      <p:regular r:id="rId64"/>
      <p:bold r:id="rId65"/>
      <p:italic r:id="rId66"/>
      <p:boldItalic r:id="rId67"/>
    </p:embeddedFont>
    <p:embeddedFont>
      <p:font typeface="Pinyon Script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82">
          <p15:clr>
            <a:srgbClr val="000000"/>
          </p15:clr>
        </p15:guide>
        <p15:guide id="4" pos="3368">
          <p15:clr>
            <a:srgbClr val="000000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4+5XisvjSnIz0UwXLBiBbH7bC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71" autoAdjust="0"/>
  </p:normalViewPr>
  <p:slideViewPr>
    <p:cSldViewPr snapToGrid="0">
      <p:cViewPr varScale="1">
        <p:scale>
          <a:sx n="66" d="100"/>
          <a:sy n="66" d="100"/>
        </p:scale>
        <p:origin x="-1598" y="-86"/>
      </p:cViewPr>
      <p:guideLst>
        <p:guide orient="horz" pos="2160"/>
        <p:guide orient="horz" pos="2382"/>
        <p:guide pos="2880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686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50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04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63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7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61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965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26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80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37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457200" lvl="0" indent="-4318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  <a:defRPr/>
            </a:lvl1pPr>
            <a:lvl2pPr marL="914400" lvl="1" indent="-40005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700"/>
              <a:buChar char="–"/>
              <a:defRPr/>
            </a:lvl2pPr>
            <a:lvl3pPr marL="1371600" lvl="2" indent="-37465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SzPts val="2300"/>
              <a:buChar char="✔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199412" y="7225205"/>
            <a:ext cx="1425575" cy="3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534591" y="302801"/>
            <a:ext cx="9622632" cy="12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4550" y="7204203"/>
            <a:ext cx="1521071" cy="35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653036" y="7008171"/>
            <a:ext cx="3385741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/>
          <p:nvPr/>
        </p:nvSpPr>
        <p:spPr>
          <a:xfrm>
            <a:off x="0" y="6931158"/>
            <a:ext cx="10691813" cy="672112"/>
          </a:xfrm>
          <a:prstGeom prst="rect">
            <a:avLst/>
          </a:prstGeom>
          <a:solidFill>
            <a:srgbClr val="26267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275" tIns="52125" rIns="104275" bIns="52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9"/>
          <p:cNvSpPr txBox="1"/>
          <p:nvPr/>
        </p:nvSpPr>
        <p:spPr>
          <a:xfrm>
            <a:off x="356394" y="2211181"/>
            <a:ext cx="9979025" cy="293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for Preparing Presentation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2050"/>
              </a:spcBef>
              <a:spcAft>
                <a:spcPts val="0"/>
              </a:spcAft>
              <a:buNone/>
            </a:pPr>
            <a:r>
              <a:rPr lang="en-US" sz="41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sz="27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None/>
            </a:pPr>
            <a:r>
              <a:rPr lang="en-US" sz="27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SASTRA University</a:t>
            </a:r>
            <a:endParaRPr/>
          </a:p>
        </p:txBody>
      </p:sp>
      <p:sp>
        <p:nvSpPr>
          <p:cNvPr id="30" name="Google Shape;30;p29"/>
          <p:cNvSpPr txBox="1"/>
          <p:nvPr/>
        </p:nvSpPr>
        <p:spPr>
          <a:xfrm>
            <a:off x="2791751" y="7043177"/>
            <a:ext cx="5078611" cy="52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Progress Through Quality Education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2890887" y="130226"/>
            <a:ext cx="603641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163345" y="7225205"/>
            <a:ext cx="1521071" cy="27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61748" y="1061161"/>
            <a:ext cx="5051250" cy="599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457200" lvl="0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5435005" y="1054700"/>
            <a:ext cx="5051250" cy="600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457200" lvl="0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7144692"/>
            <a:ext cx="10691813" cy="462077"/>
          </a:xfrm>
          <a:prstGeom prst="rect">
            <a:avLst/>
          </a:prstGeom>
          <a:solidFill>
            <a:srgbClr val="26267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275" tIns="52125" rIns="104275" bIns="52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178197" y="1050176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457200" marR="0" lvl="0" indent="-4318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97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rgbClr val="0000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91304"/>
              </a:lnSpc>
              <a:spcBef>
                <a:spcPts val="0"/>
              </a:spcBef>
              <a:spcAft>
                <a:spcPts val="0"/>
              </a:spcAft>
              <a:buClr>
                <a:srgbClr val="000097"/>
              </a:buClr>
              <a:buSzPts val="2300"/>
              <a:buFont typeface="Noto Sans Symbols"/>
              <a:buChar char="✔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0000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97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97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97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97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97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/>
          <p:nvPr/>
        </p:nvSpPr>
        <p:spPr>
          <a:xfrm>
            <a:off x="0" y="911213"/>
            <a:ext cx="10691813" cy="132386"/>
          </a:xfrm>
          <a:prstGeom prst="rect">
            <a:avLst/>
          </a:prstGeom>
          <a:solidFill>
            <a:srgbClr val="26267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275" tIns="52125" rIns="104275" bIns="52125" anchor="ctr" anchorCtr="0">
            <a:noAutofit/>
          </a:bodyPr>
          <a:lstStyle/>
          <a:p>
            <a:pPr marL="0" marR="0" lvl="0" indent="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44550" y="7204203"/>
            <a:ext cx="1521071" cy="35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6">
            <a:alphaModFix/>
          </a:blip>
          <a:srcRect t="8147" b="8028"/>
          <a:stretch/>
        </p:blipFill>
        <p:spPr>
          <a:xfrm>
            <a:off x="0" y="83297"/>
            <a:ext cx="2834179" cy="80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 txBox="1"/>
          <p:nvPr/>
        </p:nvSpPr>
        <p:spPr>
          <a:xfrm>
            <a:off x="2791751" y="7130629"/>
            <a:ext cx="5078611" cy="5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Progress Through Quality Education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meUXSB_pw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meUXSB_pwo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peacebenwilliams.com/lets-play-what-is-your-true-personalit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Organizational </a:t>
            </a:r>
            <a:r>
              <a:rPr lang="en-US" dirty="0" err="1">
                <a:solidFill>
                  <a:srgbClr val="C00000"/>
                </a:solidFill>
              </a:rPr>
              <a:t>Behaviour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42" name="Google Shape;42;p1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dirty="0">
              <a:solidFill>
                <a:srgbClr val="C00000"/>
              </a:solidFill>
            </a:endParaRPr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en-US" b="1" dirty="0" smtClean="0">
                <a:solidFill>
                  <a:srgbClr val="C00000"/>
                </a:solidFill>
              </a:rPr>
              <a:t>Topic : </a:t>
            </a:r>
            <a:r>
              <a:rPr lang="en-US" b="1" dirty="0">
                <a:solidFill>
                  <a:srgbClr val="C00000"/>
                </a:solidFill>
              </a:rPr>
              <a:t>Personality</a:t>
            </a:r>
            <a:endParaRPr dirty="0"/>
          </a:p>
          <a:p>
            <a:pPr marL="391112" lvl="0" indent="-1879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b="1" dirty="0"/>
          </a:p>
          <a:p>
            <a:pPr marL="391112" lvl="0" indent="-1879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b="1" dirty="0"/>
          </a:p>
          <a:p>
            <a:pPr marL="391112" lvl="0" indent="-391112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b="1" dirty="0"/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dirty="0" err="1">
                <a:solidFill>
                  <a:srgbClr val="002060"/>
                </a:solidFill>
              </a:rPr>
              <a:t>C.Vijaya</a:t>
            </a:r>
            <a:r>
              <a:rPr lang="en-US" sz="2000" b="1" dirty="0">
                <a:solidFill>
                  <a:srgbClr val="002060"/>
                </a:solidFill>
              </a:rPr>
              <a:t> Banu, </a:t>
            </a:r>
            <a:r>
              <a:rPr lang="en-US" sz="2000" b="1" dirty="0" err="1">
                <a:solidFill>
                  <a:srgbClr val="002060"/>
                </a:solidFill>
              </a:rPr>
              <a:t>Ph.D</a:t>
            </a:r>
            <a:endParaRPr sz="2000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Professor</a:t>
            </a:r>
            <a:endParaRPr sz="2000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dirty="0">
                <a:solidFill>
                  <a:srgbClr val="002060"/>
                </a:solidFill>
              </a:rPr>
              <a:t>School of Management</a:t>
            </a:r>
            <a:endParaRPr dirty="0"/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dirty="0">
                <a:solidFill>
                  <a:srgbClr val="002060"/>
                </a:solidFill>
              </a:rPr>
              <a:t>SASTRA Deemed University</a:t>
            </a:r>
            <a:endParaRPr dirty="0"/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dirty="0">
                <a:solidFill>
                  <a:srgbClr val="002060"/>
                </a:solidFill>
              </a:rPr>
              <a:t>Thanjavur</a:t>
            </a:r>
            <a:endParaRPr sz="2000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dirty="0">
              <a:solidFill>
                <a:srgbClr val="002060"/>
              </a:solidFill>
            </a:endParaRPr>
          </a:p>
          <a:p>
            <a:pPr marL="391112" lvl="0" indent="-39111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dirty="0">
              <a:solidFill>
                <a:srgbClr val="002060"/>
              </a:solidFill>
            </a:endParaRPr>
          </a:p>
          <a:p>
            <a:pPr marL="391112" lvl="0" indent="-264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43" name="Google Shape;43;p1"/>
          <p:cNvSpPr txBox="1">
            <a:spLocks noGrp="1"/>
          </p:cNvSpPr>
          <p:nvPr>
            <p:ph type="dt" idx="10"/>
          </p:nvPr>
        </p:nvSpPr>
        <p:spPr>
          <a:xfrm>
            <a:off x="199412" y="7225205"/>
            <a:ext cx="1425575" cy="3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29-10-2020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A93238-6D61-46A4-968C-832EAA64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67" y="175391"/>
            <a:ext cx="7728248" cy="597757"/>
          </a:xfrm>
        </p:spPr>
        <p:txBody>
          <a:bodyPr/>
          <a:lstStyle/>
          <a:p>
            <a:r>
              <a:rPr lang="en-IN" dirty="0"/>
              <a:t>Personality: Some Important Terms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6917F7F-246D-47BC-B30C-43D04268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96" y="1079689"/>
            <a:ext cx="10335419" cy="5838975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Personality</a:t>
            </a:r>
            <a:r>
              <a:rPr lang="en-US" sz="2400" dirty="0"/>
              <a:t>: a person’s internally based characteristic way of acting and thinking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Character</a:t>
            </a:r>
            <a:r>
              <a:rPr lang="en-US" sz="2400" dirty="0"/>
              <a:t>: Personal characteristics that have been judged or evaluated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Temperament</a:t>
            </a:r>
            <a:r>
              <a:rPr lang="en-US" sz="2400" dirty="0"/>
              <a:t>: Hereditary aspects of personality, including sensitivity, moods, irritability, and distractibility</a:t>
            </a:r>
          </a:p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Personality Trait: </a:t>
            </a:r>
            <a:r>
              <a:rPr lang="en-US" sz="2400" dirty="0"/>
              <a:t>Stable qualities that a person shows in most situations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Personality Type</a:t>
            </a:r>
            <a:r>
              <a:rPr lang="en-US" sz="2400" dirty="0"/>
              <a:t>: People who have several traits in common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37DD18C-6DC8-4277-88A6-57B755B00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3101300" y="0"/>
            <a:ext cx="7428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Determinants of Personality</a:t>
            </a:r>
            <a:endParaRPr dirty="0"/>
          </a:p>
        </p:txBody>
      </p:sp>
      <p:pic>
        <p:nvPicPr>
          <p:cNvPr id="69" name="Google Shape;69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06" y="1494631"/>
            <a:ext cx="9677400" cy="520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4AEA9A9-BD3B-4060-97BC-0F715D5E82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8E95D3E-0F3B-4308-90E7-7615C1C18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748" y="1061161"/>
            <a:ext cx="5051250" cy="5445147"/>
          </a:xfrm>
        </p:spPr>
        <p:txBody>
          <a:bodyPr/>
          <a:lstStyle/>
          <a:p>
            <a:pPr marL="114300" indent="0">
              <a:lnSpc>
                <a:spcPct val="100000"/>
              </a:lnSpc>
              <a:buNone/>
            </a:pPr>
            <a:r>
              <a:rPr lang="en-IN" sz="2800" b="1" dirty="0">
                <a:solidFill>
                  <a:srgbClr val="FF0000"/>
                </a:solidFill>
              </a:rPr>
              <a:t>Heredity and biological factors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fr-FR" sz="2800" dirty="0"/>
              <a:t>Physique - Intelligence - Gender différences - </a:t>
            </a:r>
            <a:r>
              <a:rPr lang="fr-FR" sz="2800" dirty="0" err="1"/>
              <a:t>Nervous</a:t>
            </a:r>
            <a:r>
              <a:rPr lang="fr-FR" sz="2800" dirty="0"/>
              <a:t> system –</a:t>
            </a:r>
          </a:p>
          <a:p>
            <a:pPr marL="114300" indent="0">
              <a:lnSpc>
                <a:spcPct val="100000"/>
              </a:lnSpc>
              <a:buNone/>
            </a:pPr>
            <a:endParaRPr lang="fr-FR" sz="2800" dirty="0"/>
          </a:p>
          <a:p>
            <a:pPr marL="114300" indent="0">
              <a:lnSpc>
                <a:spcPct val="100000"/>
              </a:lnSpc>
              <a:buNone/>
            </a:pPr>
            <a:r>
              <a:rPr lang="en-IN" sz="2800" b="1" dirty="0">
                <a:solidFill>
                  <a:srgbClr val="FF0000"/>
                </a:solidFill>
              </a:rPr>
              <a:t>Emotional reactions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800" dirty="0"/>
              <a:t>Aspiration - Aptitudes and attitude - Interest - Motivation - Intellectual level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2BAAD16-2714-4925-A53A-103782B2ED1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35005" y="1594337"/>
            <a:ext cx="5051250" cy="4911971"/>
          </a:xfrm>
        </p:spPr>
        <p:txBody>
          <a:bodyPr/>
          <a:lstStyle/>
          <a:p>
            <a:pPr marL="11430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Environmental factors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800" dirty="0"/>
              <a:t>Family - Geography - Life pattern - Childhood experience - Neighbourhood - Friends - School - Media -   Culture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619C722-140A-41B6-BC5A-07175895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67" y="175391"/>
            <a:ext cx="7354056" cy="843932"/>
          </a:xfrm>
        </p:spPr>
        <p:txBody>
          <a:bodyPr/>
          <a:lstStyle/>
          <a:p>
            <a:r>
              <a:rPr lang="en-IN" sz="2400" dirty="0"/>
              <a:t>Different </a:t>
            </a:r>
            <a:r>
              <a:rPr lang="en-IN" sz="2400" dirty="0" smtClean="0"/>
              <a:t>Culture-</a:t>
            </a:r>
            <a:r>
              <a:rPr lang="en-IN" sz="2400" dirty="0" err="1"/>
              <a:t>Hofstede's</a:t>
            </a:r>
            <a:r>
              <a:rPr lang="en-IN" sz="2400" dirty="0"/>
              <a:t> cultural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7AF3126-81F9-4D98-BD21-886D8A929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77E0FBD-B334-4CD8-9317-4FA3E884D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2" descr="Six Sigma Green Belt—Define: Team Dynamics and Hofstede's Cultural  Dimensions | 4squareviews">
            <a:extLst>
              <a:ext uri="{FF2B5EF4-FFF2-40B4-BE49-F238E27FC236}">
                <a16:creationId xmlns="" xmlns:a16="http://schemas.microsoft.com/office/drawing/2014/main" id="{55E679AB-205E-4AFF-A88C-A99E5E9B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2183"/>
            <a:ext cx="10453573" cy="576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95630D6-06AD-4AD0-B0BF-27B6A2B4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Determinants of Personality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7AA75C8-B4B7-4D75-8034-1F2D59509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Environmental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Physical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Situational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Hereditary.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Family and Social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151515"/>
                </a:solidFill>
                <a:effectLst/>
                <a:latin typeface="-apple-system"/>
              </a:rPr>
              <a:t>Cultural </a:t>
            </a:r>
            <a:r>
              <a:rPr lang="en-US" b="0" i="0" dirty="0">
                <a:solidFill>
                  <a:srgbClr val="151515"/>
                </a:solidFill>
                <a:effectLst/>
                <a:latin typeface="-apple-system"/>
              </a:rPr>
              <a:t>Factors</a:t>
            </a:r>
            <a:r>
              <a:rPr lang="en-US" b="0" i="0" dirty="0" smtClean="0">
                <a:solidFill>
                  <a:srgbClr val="151515"/>
                </a:solidFill>
                <a:effectLst/>
                <a:latin typeface="-apple-system"/>
              </a:rPr>
              <a:t>.</a:t>
            </a:r>
            <a:endParaRPr lang="en-US" b="0" i="0" dirty="0">
              <a:solidFill>
                <a:srgbClr val="151515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BBBB097-875F-4126-A1F2-F7A846AE8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3350" y="3518228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9750" indent="-514350">
              <a:buFont typeface="+mj-lt"/>
              <a:buAutoNum type="arabicPeriod"/>
            </a:pPr>
            <a:r>
              <a:rPr lang="en-IN" dirty="0">
                <a:hlinkClick r:id="rId2"/>
              </a:rPr>
              <a:t>https://youtu.be/NmeUXSB_pwo</a:t>
            </a:r>
            <a:r>
              <a:rPr lang="en-IN" dirty="0"/>
              <a:t> </a:t>
            </a:r>
          </a:p>
          <a:p>
            <a:pPr marL="25400" indent="0">
              <a:buNone/>
            </a:pPr>
            <a:r>
              <a:rPr lang="en-IN" dirty="0"/>
              <a:t>DOPE personality type</a:t>
            </a:r>
          </a:p>
        </p:txBody>
      </p:sp>
    </p:spTree>
    <p:extLst>
      <p:ext uri="{BB962C8B-B14F-4D97-AF65-F5344CB8AC3E}">
        <p14:creationId xmlns:p14="http://schemas.microsoft.com/office/powerpoint/2010/main" val="422003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DE9A18D-ECEF-484E-8897-F446BCE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Theories of Personality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DE5726A-436D-4E35-A6C6-B0FE4CB40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9750" indent="-514350">
              <a:buFont typeface="+mj-lt"/>
              <a:buAutoNum type="arabicPeriod"/>
            </a:pP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Trait 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Theories </a:t>
            </a:r>
          </a:p>
          <a:p>
            <a:pPr marL="539750" indent="-514350">
              <a:buFont typeface="+mj-lt"/>
              <a:buAutoNum type="arabicPeriod"/>
            </a:pP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Psychoanalytic 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Theory</a:t>
            </a:r>
          </a:p>
          <a:p>
            <a:pPr marL="539750" indent="-514350">
              <a:buFont typeface="+mj-lt"/>
              <a:buAutoNum type="arabicPeriod"/>
            </a:pP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Social-Cognitive 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Theories</a:t>
            </a:r>
          </a:p>
          <a:p>
            <a:pPr marL="539750" indent="-514350">
              <a:buFont typeface="+mj-lt"/>
              <a:buAutoNum type="arabicPeriod"/>
            </a:pP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Humanistic 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Theories </a:t>
            </a:r>
          </a:p>
          <a:p>
            <a:pPr marL="539750" indent="-514350">
              <a:buFont typeface="+mj-lt"/>
              <a:buAutoNum type="arabicPeriod"/>
            </a:pPr>
            <a:r>
              <a:rPr lang="en-IN" b="0" i="0" dirty="0" err="1" smtClean="0">
                <a:solidFill>
                  <a:srgbClr val="3B3835"/>
                </a:solidFill>
                <a:effectLst/>
                <a:latin typeface="Helvetica Neue"/>
              </a:rPr>
              <a:t>Behavioral</a:t>
            </a: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Personality </a:t>
            </a:r>
            <a:r>
              <a:rPr lang="en-IN" b="0" i="0" dirty="0" smtClean="0">
                <a:solidFill>
                  <a:srgbClr val="3B3835"/>
                </a:solidFill>
                <a:effectLst/>
                <a:latin typeface="Helvetica Neue"/>
              </a:rPr>
              <a:t>Theory</a:t>
            </a:r>
          </a:p>
          <a:p>
            <a:pPr marL="539750" indent="-514350">
              <a:buFont typeface="+mj-lt"/>
              <a:buAutoNum type="arabicPeriod"/>
            </a:pP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youtu.be/NmeUXSB_pwo</a:t>
            </a:r>
            <a:r>
              <a:rPr lang="en-IN" dirty="0" smtClean="0"/>
              <a:t> </a:t>
            </a:r>
          </a:p>
          <a:p>
            <a:pPr marL="25400" indent="0">
              <a:buNone/>
            </a:pPr>
            <a:r>
              <a:rPr lang="en-IN" dirty="0" smtClean="0"/>
              <a:t>DOPE personality type</a:t>
            </a:r>
          </a:p>
          <a:p>
            <a:pPr marL="5397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0A6FF2-649F-4926-B16C-17EDDB14C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2" name="AutoShape 2" descr="DOPE 4 Bird Personality Test: Dove, Owl, Peacock, Ea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39" y="1527858"/>
            <a:ext cx="7690436" cy="290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1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F4DC31-F6D7-4FEF-825E-5930566E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67" y="175392"/>
            <a:ext cx="7728249" cy="474600"/>
          </a:xfrm>
        </p:spPr>
        <p:txBody>
          <a:bodyPr/>
          <a:lstStyle/>
          <a:p>
            <a:r>
              <a:rPr lang="en-US" sz="2400" i="0" dirty="0">
                <a:solidFill>
                  <a:srgbClr val="3B3835"/>
                </a:solidFill>
                <a:effectLst/>
                <a:latin typeface="Helvetica Neue"/>
              </a:rPr>
              <a:t>Types of Personality Theories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70DF266-1D13-41FA-A93C-54EE2BCD5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i="0" dirty="0">
                <a:solidFill>
                  <a:srgbClr val="FF0000"/>
                </a:solidFill>
                <a:effectLst/>
                <a:latin typeface="Helvetica Neue"/>
              </a:rPr>
              <a:t>Trait Theories </a:t>
            </a:r>
            <a:r>
              <a:rPr lang="en-US" sz="3200" b="0" i="0" dirty="0">
                <a:solidFill>
                  <a:srgbClr val="3B3835"/>
                </a:solidFill>
                <a:effectLst/>
                <a:latin typeface="Helvetica Neue"/>
              </a:rPr>
              <a:t>: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Attempt to learn what traits make up personality and how they relate to actual behavior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Psychodynamic Theories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: Focus on the inner workings of personality, especially internal conflicts and struggles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Humanistic Theories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: Focus on private, subjective experience and personal growth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Social-Cognitive Theories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: Attribute difference in personality to socialization, expectations, and mental processes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4AEF233-1320-48B9-9E39-CE9E09205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62C82-11BA-437E-A253-627C3D03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169" y="3516922"/>
            <a:ext cx="8598053" cy="715108"/>
          </a:xfrm>
        </p:spPr>
        <p:txBody>
          <a:bodyPr/>
          <a:lstStyle/>
          <a:p>
            <a:r>
              <a:rPr lang="en-IN" dirty="0"/>
              <a:t>Trait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7BF0DC8-D838-4833-8EAB-3DB2E62A6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title"/>
          </p:nvPr>
        </p:nvSpPr>
        <p:spPr>
          <a:xfrm>
            <a:off x="2746852" y="190175"/>
            <a:ext cx="80607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>
                <a:solidFill>
                  <a:srgbClr val="006699"/>
                </a:solidFill>
              </a:rPr>
              <a:t>Personality</a:t>
            </a:r>
            <a:br>
              <a:rPr lang="en-US" sz="2880">
                <a:solidFill>
                  <a:srgbClr val="006699"/>
                </a:solidFill>
              </a:rPr>
            </a:br>
            <a:endParaRPr sz="2880"/>
          </a:p>
        </p:txBody>
      </p:sp>
      <p:pic>
        <p:nvPicPr>
          <p:cNvPr id="50" name="Google Shape;50;p2" descr="http://thebullbustercafe.com/wp-content/uploads/2013/05/personality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20034" y="1764295"/>
            <a:ext cx="7851746" cy="43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02D254-3046-40D8-8479-EA1020AE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1090153"/>
          </a:xfrm>
        </p:spPr>
        <p:txBody>
          <a:bodyPr/>
          <a:lstStyle/>
          <a:p>
            <a:r>
              <a:rPr lang="en-IN" dirty="0"/>
              <a:t>Carl Jung theory </a:t>
            </a:r>
            <a:r>
              <a:rPr lang="en-IN" dirty="0" smtClean="0"/>
              <a:t>(1875 </a:t>
            </a:r>
            <a:r>
              <a:rPr lang="en-IN" dirty="0"/>
              <a:t>-</a:t>
            </a:r>
            <a:r>
              <a:rPr lang="en-IN" dirty="0" smtClean="0"/>
              <a:t>1961)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686A8E6-D045-4145-98AB-6A87F8A68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Jung’s Theory of Two Types Carl Jung, Swiss psychiatrist who was a Freudian disciple, believed that we are one of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two personality types: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</a:p>
          <a:p>
            <a:pPr marL="25400" indent="0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• Introvert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: Shy, self-centered person whose attention is focused inward </a:t>
            </a:r>
          </a:p>
          <a:p>
            <a:pPr marL="25400" indent="0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• Extrovert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: Bold, outgoing person whose attention is directed outward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BC9CA6E-1C7E-446A-AB1C-3BAEFCB99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37C7E-F4D0-4CDB-B646-6BF43E0F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Eysenck Theory 1916-1997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AD73DD-A251-4E75-A466-0BEA34DE5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Eysenck’s Three Factor Theory Hans Eysenck, English psychologist, believed that there are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three fundamental factors in personality</a:t>
            </a: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: 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Introversion versus Extroversion</a:t>
            </a:r>
          </a:p>
          <a:p>
            <a:pPr marL="25400" indent="0">
              <a:buNone/>
            </a:pP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 • Emotionally Stable</a:t>
            </a: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 versus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Unstable (neurotic)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 •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Impulse Control versus Psychotic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Eysenck’s Theory, continued The first two factors create 4 combinations, related to the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Helvetica Neue"/>
              </a:rPr>
              <a:t>four basic temperaments </a:t>
            </a: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recognized by ancient Greeks: 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• Melancholic (introverted + unstable): sad, gloomy 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• Choleric (extroverted + unstable): hot-tempered, irritable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 • Phlegmatic (introverted + stable): sluggish, calm </a:t>
            </a:r>
          </a:p>
          <a:p>
            <a:pPr marL="25400" indent="0">
              <a:buNone/>
            </a:pPr>
            <a:r>
              <a:rPr lang="en-IN" sz="2400" b="0" i="0" dirty="0">
                <a:solidFill>
                  <a:srgbClr val="3B3835"/>
                </a:solidFill>
                <a:effectLst/>
                <a:latin typeface="Helvetica Neue"/>
              </a:rPr>
              <a:t>• Sanguine (extroverted + stable): cheerful, hopeful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F826B7D-5145-4A4C-8FAD-876527140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9A933F9-EEC1-46C4-BF3B-CF54B21F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Cattell theory 1905-1998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20944C-15D5-4E21-8FAD-8D88CED97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sz="2800" b="0" i="0" dirty="0">
                <a:solidFill>
                  <a:srgbClr val="3B3835"/>
                </a:solidFill>
                <a:effectLst/>
                <a:latin typeface="Helvetica Neue"/>
              </a:rPr>
              <a:t>Source &amp; Surface Traits Raymond Cattell: from Devon, England, believed that there were two basic categories of traits: </a:t>
            </a:r>
          </a:p>
          <a:p>
            <a:pPr marL="25400" indent="0">
              <a:buNone/>
            </a:pPr>
            <a:r>
              <a:rPr lang="en-US" sz="28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Helvetica Neue"/>
              </a:rPr>
              <a:t>Surface Traits</a:t>
            </a:r>
            <a:r>
              <a:rPr lang="en-US" sz="2800" b="0" i="0" dirty="0">
                <a:solidFill>
                  <a:srgbClr val="3B3835"/>
                </a:solidFill>
                <a:effectLst/>
                <a:latin typeface="Helvetica Neue"/>
              </a:rPr>
              <a:t>: Features that make up the visible areas of personality</a:t>
            </a:r>
          </a:p>
          <a:p>
            <a:pPr marL="25400" indent="0">
              <a:buNone/>
            </a:pPr>
            <a:r>
              <a:rPr lang="en-US" sz="2800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Helvetica Neue"/>
              </a:rPr>
              <a:t>• Source Traits: </a:t>
            </a:r>
            <a:r>
              <a:rPr lang="en-US" sz="2800" b="0" i="0" dirty="0">
                <a:solidFill>
                  <a:srgbClr val="3B3835"/>
                </a:solidFill>
                <a:effectLst/>
                <a:latin typeface="Helvetica Neue"/>
              </a:rPr>
              <a:t>Underlying characteristics of a personality</a:t>
            </a:r>
          </a:p>
          <a:p>
            <a:pPr marL="25400" indent="0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The 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Big Five/Five Factor Model  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Cattell believed that five factors were most important: 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Openness ,Conscientiousness, Extraversion, </a:t>
            </a:r>
            <a:r>
              <a:rPr lang="en-US" b="1" i="0" dirty="0" smtClean="0">
                <a:solidFill>
                  <a:srgbClr val="0070C0"/>
                </a:solidFill>
                <a:effectLst/>
                <a:latin typeface="Helvetica Neue"/>
              </a:rPr>
              <a:t>Agreeableness 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,Neuroticism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sz="4400" b="0" i="0" dirty="0">
                <a:solidFill>
                  <a:srgbClr val="3B3835"/>
                </a:solidFill>
                <a:effectLst/>
                <a:latin typeface="Helvetica Neue"/>
              </a:rPr>
              <a:t>(</a:t>
            </a:r>
            <a:r>
              <a:rPr lang="en-US" sz="4400" b="1" i="0" dirty="0">
                <a:solidFill>
                  <a:srgbClr val="FF0000"/>
                </a:solidFill>
                <a:effectLst/>
                <a:latin typeface="Helvetica Neue"/>
              </a:rPr>
              <a:t>OCEAN)</a:t>
            </a:r>
            <a:endParaRPr lang="en-IN" sz="44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9DF283-5709-4F59-9D1C-0DA7443A07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4292D22-F46F-4FCF-A98D-0F1855A6C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9218" name="Picture 2" descr="The Big Five&#10;Emotional Stability&#10;Extraversion&#10;Openness&#10;Agreeableness&#10;Conscientiousness&#10;&#10;• Calm/Anxious&#10;• Secure/Insecure&#10;•...">
            <a:extLst>
              <a:ext uri="{FF2B5EF4-FFF2-40B4-BE49-F238E27FC236}">
                <a16:creationId xmlns="" xmlns:a16="http://schemas.microsoft.com/office/drawing/2014/main" id="{B384DC0A-82CA-43FD-ADAF-9615593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5" y="961292"/>
            <a:ext cx="10515967" cy="626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8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5941754" y="5970248"/>
            <a:ext cx="2435005" cy="65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00" tIns="50700" rIns="103200" bIns="50700" anchor="t" anchorCtr="0">
            <a:spAutoFit/>
          </a:bodyPr>
          <a:lstStyle/>
          <a:p>
            <a:pPr marL="0" marR="0" lvl="0" indent="0" algn="l" rtl="0">
              <a:lnSpc>
                <a:spcPct val="20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Outgoing, talkative</a:t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5941753" y="5011088"/>
            <a:ext cx="2688280" cy="65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00" tIns="50700" rIns="103200" bIns="50700" anchor="t" anchorCtr="0">
            <a:spAutoFit/>
          </a:bodyPr>
          <a:lstStyle/>
          <a:p>
            <a:pPr marL="0" marR="0" lvl="0" indent="0" algn="l" rtl="0">
              <a:lnSpc>
                <a:spcPct val="20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Courteous, empathic</a:t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5941754" y="2100351"/>
            <a:ext cx="2550422" cy="65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00" tIns="50700" rIns="103200" bIns="50700" anchor="t" anchorCtr="0">
            <a:spAutoFit/>
          </a:bodyPr>
          <a:lstStyle/>
          <a:p>
            <a:pPr marL="0" marR="0" lvl="0" indent="0" algn="l" rtl="0">
              <a:lnSpc>
                <a:spcPct val="20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Caring, dependable</a:t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5941753" y="3071764"/>
            <a:ext cx="1986165" cy="65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00" tIns="50700" rIns="103200" bIns="50700" anchor="t" anchorCtr="0">
            <a:spAutoFit/>
          </a:bodyPr>
          <a:lstStyle/>
          <a:p>
            <a:pPr marL="0" marR="0" lvl="0" indent="0" algn="l" rtl="0">
              <a:lnSpc>
                <a:spcPct val="20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Poised, secure</a:t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5941753" y="4037925"/>
            <a:ext cx="2284323" cy="65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00" tIns="50700" rIns="103200" bIns="50700" anchor="t" anchorCtr="0">
            <a:spAutoFit/>
          </a:bodyPr>
          <a:lstStyle/>
          <a:p>
            <a:pPr marL="0" marR="0" lvl="0" indent="0" algn="l" rtl="0">
              <a:lnSpc>
                <a:spcPct val="20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Sensitive, flexible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34591" y="302802"/>
            <a:ext cx="9622632" cy="65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Big Five Personality Dimensions</a:t>
            </a:r>
            <a:endParaRPr/>
          </a:p>
        </p:txBody>
      </p:sp>
      <p:grpSp>
        <p:nvGrpSpPr>
          <p:cNvPr id="126" name="Google Shape;126;p13"/>
          <p:cNvGrpSpPr/>
          <p:nvPr/>
        </p:nvGrpSpPr>
        <p:grpSpPr>
          <a:xfrm>
            <a:off x="1041338" y="5865230"/>
            <a:ext cx="4660962" cy="840140"/>
            <a:chOff x="312" y="912"/>
            <a:chExt cx="2328" cy="480"/>
          </a:xfrm>
        </p:grpSpPr>
        <p:sp>
          <p:nvSpPr>
            <p:cNvPr id="127" name="Google Shape;127;p13"/>
            <p:cNvSpPr/>
            <p:nvPr/>
          </p:nvSpPr>
          <p:spPr>
            <a:xfrm>
              <a:off x="312" y="912"/>
              <a:ext cx="2040" cy="480"/>
            </a:xfrm>
            <a:prstGeom prst="rect">
              <a:avLst/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Extroversion</a:t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352" y="960"/>
              <a:ext cx="288" cy="384"/>
            </a:xfrm>
            <a:prstGeom prst="rightArrow">
              <a:avLst>
                <a:gd name="adj1" fmla="val 54685"/>
                <a:gd name="adj2" fmla="val 62153"/>
              </a:avLst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1041338" y="4906070"/>
            <a:ext cx="4660962" cy="840140"/>
            <a:chOff x="312" y="1488"/>
            <a:chExt cx="2328" cy="480"/>
          </a:xfrm>
        </p:grpSpPr>
        <p:sp>
          <p:nvSpPr>
            <p:cNvPr id="130" name="Google Shape;130;p13"/>
            <p:cNvSpPr/>
            <p:nvPr/>
          </p:nvSpPr>
          <p:spPr>
            <a:xfrm>
              <a:off x="312" y="1488"/>
              <a:ext cx="2040" cy="480"/>
            </a:xfrm>
            <a:prstGeom prst="rect">
              <a:avLst/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Agreeableness</a:t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2352" y="1536"/>
              <a:ext cx="288" cy="384"/>
            </a:xfrm>
            <a:prstGeom prst="rightArrow">
              <a:avLst>
                <a:gd name="adj1" fmla="val 54685"/>
                <a:gd name="adj2" fmla="val 62153"/>
              </a:avLst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13"/>
          <p:cNvGrpSpPr/>
          <p:nvPr/>
        </p:nvGrpSpPr>
        <p:grpSpPr>
          <a:xfrm>
            <a:off x="1041338" y="2016337"/>
            <a:ext cx="4660962" cy="840140"/>
            <a:chOff x="384" y="2232"/>
            <a:chExt cx="2328" cy="480"/>
          </a:xfrm>
        </p:grpSpPr>
        <p:sp>
          <p:nvSpPr>
            <p:cNvPr id="133" name="Google Shape;133;p13"/>
            <p:cNvSpPr/>
            <p:nvPr/>
          </p:nvSpPr>
          <p:spPr>
            <a:xfrm>
              <a:off x="384" y="2232"/>
              <a:ext cx="2040" cy="480"/>
            </a:xfrm>
            <a:prstGeom prst="rect">
              <a:avLst/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Conscientiousness</a:t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424" y="2280"/>
              <a:ext cx="288" cy="384"/>
            </a:xfrm>
            <a:prstGeom prst="rightArrow">
              <a:avLst>
                <a:gd name="adj1" fmla="val 54685"/>
                <a:gd name="adj2" fmla="val 62153"/>
              </a:avLst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13"/>
          <p:cNvGrpSpPr/>
          <p:nvPr/>
        </p:nvGrpSpPr>
        <p:grpSpPr>
          <a:xfrm>
            <a:off x="1041338" y="2966746"/>
            <a:ext cx="4660962" cy="840140"/>
            <a:chOff x="312" y="2736"/>
            <a:chExt cx="2328" cy="480"/>
          </a:xfrm>
        </p:grpSpPr>
        <p:sp>
          <p:nvSpPr>
            <p:cNvPr id="136" name="Google Shape;136;p13"/>
            <p:cNvSpPr/>
            <p:nvPr/>
          </p:nvSpPr>
          <p:spPr>
            <a:xfrm>
              <a:off x="312" y="2736"/>
              <a:ext cx="2040" cy="480"/>
            </a:xfrm>
            <a:prstGeom prst="rect">
              <a:avLst/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Emotional Stability</a:t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352" y="2784"/>
              <a:ext cx="288" cy="384"/>
            </a:xfrm>
            <a:prstGeom prst="rightArrow">
              <a:avLst>
                <a:gd name="adj1" fmla="val 54685"/>
                <a:gd name="adj2" fmla="val 62153"/>
              </a:avLst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13"/>
          <p:cNvGrpSpPr/>
          <p:nvPr/>
        </p:nvGrpSpPr>
        <p:grpSpPr>
          <a:xfrm>
            <a:off x="1041338" y="3932908"/>
            <a:ext cx="4660962" cy="840140"/>
            <a:chOff x="312" y="3408"/>
            <a:chExt cx="2328" cy="480"/>
          </a:xfrm>
        </p:grpSpPr>
        <p:sp>
          <p:nvSpPr>
            <p:cNvPr id="139" name="Google Shape;139;p13"/>
            <p:cNvSpPr/>
            <p:nvPr/>
          </p:nvSpPr>
          <p:spPr>
            <a:xfrm>
              <a:off x="312" y="3408"/>
              <a:ext cx="2040" cy="480"/>
            </a:xfrm>
            <a:prstGeom prst="rect">
              <a:avLst/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Openness to Experience</a:t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352" y="3456"/>
              <a:ext cx="288" cy="384"/>
            </a:xfrm>
            <a:prstGeom prst="rightArrow">
              <a:avLst>
                <a:gd name="adj1" fmla="val 54685"/>
                <a:gd name="adj2" fmla="val 62153"/>
              </a:avLst>
            </a:prstGeom>
            <a:solidFill>
              <a:srgbClr val="31391D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5959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2805925" y="302800"/>
            <a:ext cx="73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The Big Five Model of Personality Dimensions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178197" y="1008170"/>
            <a:ext cx="10068124" cy="87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Extroversion</a:t>
            </a:r>
            <a:r>
              <a:rPr lang="en-US" sz="27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reflects a person's comfort level with relationships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Sociable, gregarious, talkative and assertive</a:t>
            </a:r>
            <a:endParaRPr sz="2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267295" y="1932325"/>
            <a:ext cx="9505691" cy="87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Agreeableness</a:t>
            </a: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person's ability to get along with others</a:t>
            </a:r>
            <a:b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Good-natured, courteous, caring, cooperative, and trusting.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267295" y="3024507"/>
            <a:ext cx="9889927" cy="87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Conscientiousness -number of goals that a person focuses on.</a:t>
            </a:r>
            <a:b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Responsible, careful, dependable, persistent, and organized.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267296" y="5628941"/>
            <a:ext cx="10157222" cy="170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Openness to Experience-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addresses one's range of interests. Extremely open people are fascinated by novelty</a:t>
            </a:r>
            <a:r>
              <a:rPr lang="en-US" sz="900"/>
              <a:t> 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innovation.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Imaginativeness, artistic, sensitivity, flexible and intellectualism.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178200" y="4116698"/>
            <a:ext cx="98007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5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motional Stability</a:t>
            </a: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(Neuroticism ) -focuses on an individual's ability to cope with stress</a:t>
            </a:r>
            <a:r>
              <a:rPr lang="en-US" sz="25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Calm, self-confident, secure (positive) versus nervous, depressed, and insecure (negative), (hostile and anxious).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3233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0AC1-73A0-4929-9E52-C282C7F7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2" y="3493476"/>
            <a:ext cx="9770360" cy="1500555"/>
          </a:xfrm>
        </p:spPr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Psychoanalytic Perspective of Personality SIGMUND FREUD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B791523-9608-431D-BC50-7ADCEC426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37F3C6F-6B90-4A70-BC8C-EE71DA693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12290" name="Picture 2" descr="+    Sigmund Freud                  University of Vienna 1873                     Voracious Reader                  Medica...">
            <a:extLst>
              <a:ext uri="{FF2B5EF4-FFF2-40B4-BE49-F238E27FC236}">
                <a16:creationId xmlns="" xmlns:a16="http://schemas.microsoft.com/office/drawing/2014/main" id="{A39CDA1B-D97F-4A8A-A529-137FE5B5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631"/>
            <a:ext cx="10386646" cy="61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997"/>
            <a:ext cx="10221913" cy="59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8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847"/>
            <a:ext cx="10691813" cy="584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7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699"/>
                </a:solidFill>
              </a:rPr>
              <a:t>Personality</a:t>
            </a:r>
            <a:endParaRPr/>
          </a:p>
        </p:txBody>
      </p:sp>
      <p:pic>
        <p:nvPicPr>
          <p:cNvPr id="56" name="Google Shape;56;p3" descr="http://images4.fanpop.com/image/photos/20200000/Personality-Types-personality-test-20258911-1000-800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92182"/>
            <a:ext cx="10691813" cy="55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9DFD4C5-ED18-4ED3-BE9B-5991B83F0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13314" name="Picture 2" descr="+                 Psychoanalysis:            Freud’s Theory of Personality Freud’s   theory suggest that personality is c...">
            <a:extLst>
              <a:ext uri="{FF2B5EF4-FFF2-40B4-BE49-F238E27FC236}">
                <a16:creationId xmlns="" xmlns:a16="http://schemas.microsoft.com/office/drawing/2014/main" id="{63721D61-4E52-4EB1-8B6C-04E08514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8186"/>
            <a:ext cx="10691812" cy="61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6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71DC153-181B-449D-8B57-D2B812723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14338" name="Picture 2" descr="+Freud and Personality Structure   Id - energy constantly striving to satisfy basic drives                    Pleasure Pri...">
            <a:extLst>
              <a:ext uri="{FF2B5EF4-FFF2-40B4-BE49-F238E27FC236}">
                <a16:creationId xmlns="" xmlns:a16="http://schemas.microsoft.com/office/drawing/2014/main" id="{0F4E4FA0-D96B-40A6-9C0A-44F6502B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37846"/>
            <a:ext cx="10410092" cy="617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10CAFA3-BEF4-4503-87D4-21A2269991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16386" name="Picture 2" descr="+        Freud’s Theory of Personality: The   id, the ego, and the superego are continually in    conflict with one anoth...">
            <a:extLst>
              <a:ext uri="{FF2B5EF4-FFF2-40B4-BE49-F238E27FC236}">
                <a16:creationId xmlns="" xmlns:a16="http://schemas.microsoft.com/office/drawing/2014/main" id="{775B23EC-A69E-4978-AB06-C430ED77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" y="879232"/>
            <a:ext cx="10281505" cy="63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8C694AA-7FA4-44A9-A076-061603D0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• Repression&#10;The removal of threatening thoughts from awareness;&#10;• Projection&#10;The attribution of unacceptable impulses to ...">
            <a:extLst>
              <a:ext uri="{FF2B5EF4-FFF2-40B4-BE49-F238E27FC236}">
                <a16:creationId xmlns="" xmlns:a16="http://schemas.microsoft.com/office/drawing/2014/main" id="{BAC65C60-F88D-4FE6-B4D4-E26B5A62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98600"/>
            <a:ext cx="10433538" cy="55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PSYCHOANALYTIC THEORY-</a:t>
            </a: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/>
          </a:bodyPr>
          <a:lstStyle/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4400" b="1" dirty="0"/>
              <a:t>“</a:t>
            </a:r>
            <a:r>
              <a:rPr lang="en-US" sz="2800" b="1" dirty="0"/>
              <a:t>PSYCHOANALYTIC THEORY”-</a:t>
            </a:r>
            <a:r>
              <a:rPr lang="en-US" sz="2800" dirty="0"/>
              <a:t> Sigmund Freud- personality comprises </a:t>
            </a:r>
            <a:r>
              <a:rPr lang="en-US" sz="2800" b="1" dirty="0">
                <a:solidFill>
                  <a:srgbClr val="FF0000"/>
                </a:solidFill>
              </a:rPr>
              <a:t>id, ego and super ego</a:t>
            </a:r>
            <a:endParaRPr lang="en-US" sz="2800"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The </a:t>
            </a:r>
            <a:r>
              <a:rPr lang="en-US" sz="2800" b="1" dirty="0" err="1">
                <a:solidFill>
                  <a:srgbClr val="FF0000"/>
                </a:solidFill>
              </a:rPr>
              <a:t>id'is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the mental agency containing everything inherited, present at birth, and fixed  in the individual's constitution, especially instincts</a:t>
            </a:r>
            <a:endParaRPr lang="en-US" sz="2800" b="1" dirty="0">
              <a:solidFill>
                <a:srgbClr val="FF0000"/>
              </a:solidFill>
            </a:endParaRPr>
          </a:p>
          <a:p>
            <a:pPr marL="391112" lvl="0" indent="-391112" algn="l" rtl="0">
              <a:lnSpc>
                <a:spcPct val="87804"/>
              </a:lnSpc>
              <a:spcBef>
                <a:spcPts val="0"/>
              </a:spcBef>
              <a:spcAft>
                <a:spcPts val="0"/>
              </a:spcAft>
              <a:buSzPts val="4100"/>
              <a:buFont typeface="Arial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The Ego -</a:t>
            </a:r>
            <a:r>
              <a:rPr lang="en-US" sz="2800" dirty="0"/>
              <a:t>Mental images do not satisfy needs The ego develops out of the id.</a:t>
            </a:r>
            <a:endParaRPr sz="2800" dirty="0"/>
          </a:p>
          <a:p>
            <a:pPr marL="391112" lvl="0" indent="-391112" algn="l" rtl="0">
              <a:lnSpc>
                <a:spcPct val="87804"/>
              </a:lnSpc>
              <a:spcBef>
                <a:spcPts val="0"/>
              </a:spcBef>
              <a:spcAft>
                <a:spcPts val="0"/>
              </a:spcAft>
              <a:buSzPts val="4100"/>
              <a:buFont typeface="Arial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Super ego</a:t>
            </a:r>
            <a:r>
              <a:rPr lang="en-US" sz="2800" dirty="0"/>
              <a:t> judges whether an action is right or wrong according to the standards of society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349493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391111" lvl="0" indent="-391111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97"/>
              </a:buClr>
              <a:buSzPts val="3200"/>
              <a:buChar char="•"/>
            </a:pPr>
            <a:r>
              <a:rPr lang="en-US" b="0"/>
              <a:t>Sigmund Freud- personality </a:t>
            </a: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391112" lvl="0" indent="-1879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00" y="998650"/>
            <a:ext cx="9670701" cy="583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305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05C414E-8091-4A65-ABAE-56DCAB3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Defense Mechanisms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76753EF-5E11-4C72-B4C4-556B823D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A defense mechanism is a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tactic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developed by the ego to protect against anxiety.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Defense mechanisms are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thought to safeguard the mind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against feelings and thoughts that are too difficult for the conscious mind to cope with.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ADE2D8C-4439-446D-9E41-8646B28F6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FF3A3A2-2779-481C-B72C-BC604E2A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Defense Mechanisms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3C29838-8A7E-4C75-B7F3-8C70C299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 Repression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removal of threatening thoughts from awareness;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 Projection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attribution of unacceptable impulses to others;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Denial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The refusal to recognize a threatening situation or thought;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Rationalization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Giving a reasonable explanation for an event;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• Regression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return to a less mature, anxiety reducing </a:t>
            </a:r>
            <a:r>
              <a:rPr lang="en-US" sz="2400" b="0" i="0" dirty="0" err="1">
                <a:solidFill>
                  <a:srgbClr val="3B3835"/>
                </a:solidFill>
                <a:effectLst/>
                <a:latin typeface="Helvetica Neue"/>
              </a:rPr>
              <a:t>behaviour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Reaction formation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expression of the opposite of disturbing ideas;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•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Displacement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Substituting a less threatening object for impulses;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•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Helvetica Neue"/>
              </a:rPr>
              <a:t> Sublimation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channeling of impulses to socially acceptable outlets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640369B-3B01-4274-A423-15C0F3327C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5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9755B9-380C-4D40-8F52-7E7D0BF14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20482" name="Picture 2" descr="+ Freud’s Stages of Personality   Development: Oralstage: the oral state is the first period, occurring      stage during...">
            <a:extLst>
              <a:ext uri="{FF2B5EF4-FFF2-40B4-BE49-F238E27FC236}">
                <a16:creationId xmlns="" xmlns:a16="http://schemas.microsoft.com/office/drawing/2014/main" id="{43EF9EA3-A557-4083-B575-9FBE0A1F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" y="868692"/>
            <a:ext cx="10410459" cy="60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F32144-801E-46DE-9891-F9B1BE50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3493476"/>
            <a:ext cx="8176023" cy="1090246"/>
          </a:xfrm>
        </p:spPr>
        <p:txBody>
          <a:bodyPr/>
          <a:lstStyle/>
          <a:p>
            <a:r>
              <a:rPr lang="en-IN" dirty="0"/>
              <a:t>Social cognitive theories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AD73838-5E8D-4EA1-9610-30043B0C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80">
                <a:solidFill>
                  <a:srgbClr val="006699"/>
                </a:solidFill>
              </a:rPr>
              <a:t>Personality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391112" lvl="0" indent="-1879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  <p:pic>
        <p:nvPicPr>
          <p:cNvPr id="63" name="Google Shape;63;p4" descr="What is Persona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706" y="1189831"/>
            <a:ext cx="971173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9CF07AE-2ABB-4A00-B80E-0FE0B655C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Bandura’s Theory Self-system: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set of cognitive processes by which a person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observes, evaluates, and regulates his/her behavior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. Bandura proposed that what we think of as personality is a product of this self-system.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Rotter’s Theory of Locus of Control </a:t>
            </a:r>
          </a:p>
          <a:p>
            <a:pPr marL="25400" indent="0"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Julian Rotter: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American psychologist, began as a Freudian! His personality theory combines learning principles, modeling, cognition, and the effects of social relationships</a:t>
            </a:r>
          </a:p>
          <a:p>
            <a:pPr marL="25400" indent="0"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 External locus of control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: perception that chance or external forces beyond personal control determine one’s fate</a:t>
            </a:r>
          </a:p>
          <a:p>
            <a:pPr marL="25400" indent="0">
              <a:buNone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Internal locus of control: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perception that you control your own fate.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Learned Helplessness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: a sense of hopelessness in which a person thinks that he/she is unable to prevent aversive events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CCAF45A-A829-4AAC-BD88-C5CB5FCED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1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BD05DA-3B80-4E65-89A8-30892378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16922"/>
            <a:ext cx="8785622" cy="1031631"/>
          </a:xfrm>
        </p:spPr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Humanistic Theories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3A5BD3-DE22-4763-BD19-D3DBFC4ABA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1D6AAE87-0D6E-4E6D-95DD-90286823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Humanistic Theories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DF02A90-CECA-4F8E-9771-D61DFE592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Humanism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: Approach that focuses on human experience, problems, potentials, and ideals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Human Nature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: Traits, qualities, potentials, and behavior patterns most characteristic of humans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Free Choice: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Ability to choose that is NOT controlled by genetics, learning, or unconscious forces</a:t>
            </a:r>
          </a:p>
          <a:p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Subjective Experience: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Private perceptions of reality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Maslow’s Theory •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Abraham Maslow is considered father of the humanistic movement. He observed the lives of (purportedly) healthy and creative people to develop is theory.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Helvetica Neue"/>
              </a:rPr>
              <a:t>Hierarchy of needs: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the motivational component of Maslow’s theory, in which our innate needs, which motivate our actions, are hierarchically arranged. • Self-actualization: the fullest realization of a person’s potential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B8EE71-E98C-40D6-B89B-10EC60AC9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0F4ED9-4963-4528-85F6-95C85873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22" y="3233570"/>
            <a:ext cx="9622632" cy="1260211"/>
          </a:xfrm>
        </p:spPr>
        <p:txBody>
          <a:bodyPr/>
          <a:lstStyle/>
          <a:p>
            <a:r>
              <a:rPr lang="en-IN" b="0" i="0" dirty="0" err="1">
                <a:solidFill>
                  <a:srgbClr val="3B3835"/>
                </a:solidFill>
                <a:effectLst/>
                <a:latin typeface="Helvetica Neue"/>
              </a:rPr>
              <a:t>Behavioral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 Personality Theory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09AC654-EBC5-413E-A028-5883488CA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IN" dirty="0" smtClean="0"/>
              <a:t>30-10-2020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6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E6DDEA7-418C-4193-BBA2-4336BB82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 err="1">
                <a:solidFill>
                  <a:srgbClr val="3B3835"/>
                </a:solidFill>
                <a:effectLst/>
                <a:latin typeface="Helvetica Neue"/>
              </a:rPr>
              <a:t>Behavioral</a:t>
            </a:r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 Personality Theory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DB19F0C-1EE3-49BC-A520-E405B4393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Behavioral Personality Theory Behavioral theories suggest that personality is a result of interaction between the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individual and the environment. 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Behavioral theorists study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observable and measurable behaviors,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rejecting theories that take internal thoughts and feelings into account.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9D41AC-5A87-4275-8C01-26472655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534591" y="7209455"/>
            <a:ext cx="2494756" cy="32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4-9-2020</a:t>
            </a: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534591" y="302801"/>
            <a:ext cx="9622632" cy="36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 dirty="0"/>
              <a:t>           The Myers-Briggs Type Indicator</a:t>
            </a:r>
            <a:endParaRPr dirty="0"/>
          </a:p>
        </p:txBody>
      </p:sp>
      <p:sp>
        <p:nvSpPr>
          <p:cNvPr id="101" name="Google Shape;101;p10" descr="Chap01Bkgd03"/>
          <p:cNvSpPr txBox="1"/>
          <p:nvPr/>
        </p:nvSpPr>
        <p:spPr>
          <a:xfrm>
            <a:off x="712775" y="4200700"/>
            <a:ext cx="9622500" cy="253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35003" dir="2471156" algn="ctr" rotWithShape="0">
              <a:srgbClr val="DDDDDD"/>
            </a:outerShdw>
          </a:effectLst>
        </p:spPr>
        <p:txBody>
          <a:bodyPr spcFirstLastPara="1" wrap="square" lIns="104275" tIns="52125" rIns="104275" bIns="52125" anchor="ctr" anchorCtr="0">
            <a:noAutofit/>
          </a:bodyPr>
          <a:lstStyle/>
          <a:p>
            <a:pPr marL="450865" marR="0" lvl="0" indent="-19736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Personality Types</a:t>
            </a:r>
            <a:endParaRPr/>
          </a:p>
          <a:p>
            <a:pPr marL="450865" marR="0" lvl="0" indent="-197367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Extroverted vs. Introverted (E or I)</a:t>
            </a:r>
            <a:endParaRPr/>
          </a:p>
          <a:p>
            <a:pPr marL="450865" marR="0" lvl="0" indent="-197367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Sensing vs. Intuitive (S or N)</a:t>
            </a:r>
            <a:endParaRPr/>
          </a:p>
          <a:p>
            <a:pPr marL="450865" marR="0" lvl="0" indent="-197367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Thinking vs. Feeling (T or F)</a:t>
            </a:r>
            <a:endParaRPr/>
          </a:p>
          <a:p>
            <a:pPr marL="450865" marR="0" lvl="0" indent="-197367" algn="l" rtl="0">
              <a:lnSpc>
                <a:spcPct val="90000"/>
              </a:lnSpc>
              <a:spcBef>
                <a:spcPts val="115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Judging vs. Perceiving (P or J)</a:t>
            </a:r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267295" y="1189831"/>
            <a:ext cx="9444300" cy="175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sym typeface="Arial"/>
              </a:rPr>
              <a:t>Myers-Briggs Type Indicator (MBTI)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Arial"/>
              </a:rPr>
              <a:t> -During the 1920s, the Swiss psychologist Carl Jung proposed a personality theory. Twenty years later, the mother and daughter team of Katherine Briggs and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sym typeface="Arial"/>
              </a:rPr>
              <a:t>Isable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Arial"/>
              </a:rPr>
              <a:t> Briggs-Myers developed the Myers-Briggs Type Indicator (MBTI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sym typeface="Arial"/>
              </a:rPr>
              <a:t>).</a:t>
            </a:r>
            <a:r>
              <a:rPr lang="en-US" sz="2000" dirty="0" smtClean="0">
                <a:solidFill>
                  <a:schemeClr val="dk1"/>
                </a:solidFill>
                <a:sym typeface="Arial"/>
              </a:rPr>
              <a:t>A </a:t>
            </a:r>
            <a:r>
              <a:rPr lang="en-US" sz="2000" dirty="0">
                <a:solidFill>
                  <a:schemeClr val="dk1"/>
                </a:solidFill>
                <a:sym typeface="Arial"/>
              </a:rPr>
              <a:t>personality test that taps four characteristics and classifies people into </a:t>
            </a:r>
            <a:r>
              <a:rPr lang="en-US" sz="2000" b="1" dirty="0">
                <a:solidFill>
                  <a:schemeClr val="dk1"/>
                </a:solidFill>
                <a:sym typeface="Arial"/>
              </a:rPr>
              <a:t>1 of 16 personality types</a:t>
            </a:r>
            <a:r>
              <a:rPr lang="en-US" sz="2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Myers-Briggs Type Indicator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/>
          </a:bodyPr>
          <a:lstStyle/>
          <a:p>
            <a:pPr marL="391112" lvl="0" indent="-391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dirty="0"/>
              <a:t>Used for employee hiring process, MBTI measures how people prefer to focus their</a:t>
            </a:r>
            <a:endParaRPr sz="2400" dirty="0"/>
          </a:p>
          <a:p>
            <a:pPr marL="391112" lvl="0" indent="-391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attention</a:t>
            </a:r>
            <a:r>
              <a:rPr lang="en-US" sz="2400" dirty="0"/>
              <a:t> (extroversion versus introversion), </a:t>
            </a:r>
          </a:p>
          <a:p>
            <a:pPr marL="391112" lvl="0" indent="-391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collect informati</a:t>
            </a:r>
            <a:r>
              <a:rPr lang="en-US" sz="2400" dirty="0"/>
              <a:t>on (sensing versus intuition),</a:t>
            </a:r>
          </a:p>
          <a:p>
            <a:pPr marL="391112" lvl="0" indent="-391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process and evaluate information </a:t>
            </a:r>
            <a:r>
              <a:rPr lang="en-US" sz="2400" dirty="0"/>
              <a:t>(thinking versus feeling), and </a:t>
            </a:r>
          </a:p>
          <a:p>
            <a:pPr marL="391112" lvl="0" indent="-3911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orient themselves </a:t>
            </a:r>
            <a:r>
              <a:rPr lang="en-US" sz="2400" dirty="0"/>
              <a:t>to the other </a:t>
            </a:r>
            <a:r>
              <a:rPr lang="en-US" sz="2400" dirty="0" smtClean="0"/>
              <a:t>world (judging </a:t>
            </a:r>
            <a:r>
              <a:rPr lang="en-US" sz="2400" dirty="0"/>
              <a:t>versus perceiving).</a:t>
            </a:r>
            <a:endParaRPr sz="2400" dirty="0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>
            <a:spLocks noGrp="1"/>
          </p:cNvSpPr>
          <p:nvPr>
            <p:ph type="sldNum" idx="12"/>
          </p:nvPr>
        </p:nvSpPr>
        <p:spPr>
          <a:xfrm>
            <a:off x="534591" y="7209455"/>
            <a:ext cx="2494756" cy="32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4–</a:t>
            </a: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47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8089105" y="1189831"/>
            <a:ext cx="2602708" cy="20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Myers-Briggs Sixteen Primary Traits</a:t>
            </a:r>
            <a:endParaRPr/>
          </a:p>
        </p:txBody>
      </p:sp>
      <p:pic>
        <p:nvPicPr>
          <p:cNvPr id="115" name="Google Shape;115;p12" descr="Chap01Bkgd03"/>
          <p:cNvPicPr preferRelativeResize="0"/>
          <p:nvPr/>
        </p:nvPicPr>
        <p:blipFill rotWithShape="1">
          <a:blip r:embed="rId3">
            <a:alphaModFix/>
          </a:blip>
          <a:srcRect b="2039"/>
          <a:stretch/>
        </p:blipFill>
        <p:spPr>
          <a:xfrm>
            <a:off x="926306" y="1342231"/>
            <a:ext cx="6593285" cy="47849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35003" dir="2471156" algn="ctr" rotWithShape="0">
              <a:srgbClr val="DDDDDD"/>
            </a:outerShdw>
          </a:effectLst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59" y="0"/>
            <a:ext cx="9622632" cy="856956"/>
          </a:xfrm>
        </p:spPr>
        <p:txBody>
          <a:bodyPr/>
          <a:lstStyle/>
          <a:p>
            <a:r>
              <a:rPr lang="en-IN" dirty="0"/>
              <a:t>16 Personality types </a:t>
            </a:r>
            <a:r>
              <a:rPr lang="en-IN" dirty="0" smtClean="0"/>
              <a:t> -Key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8961"/>
            <a:ext cx="10691813" cy="54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628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02801"/>
            <a:ext cx="9622632" cy="681047"/>
          </a:xfrm>
        </p:spPr>
        <p:txBody>
          <a:bodyPr/>
          <a:lstStyle/>
          <a:p>
            <a:r>
              <a:rPr lang="en-IN" dirty="0" smtClean="0"/>
              <a:t>16 Personality types 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124"/>
            <a:ext cx="10451939" cy="625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23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A99B958-14A6-4963-9F73-A32A6DF9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Personality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1A1A1DF-E24E-4B60-A03C-685ED880D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 combination of characteristics or qualities that form an individual's distinctive character.</a:t>
            </a:r>
          </a:p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word 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derived from a Greek word “persona” which means “to speak through”.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the combination of characteristics or qualities that forms a person's unique identity. It signifies the role which a person plays in public.</a:t>
            </a:r>
            <a:r>
              <a:rPr lang="en-US" sz="2400" b="0" i="0" dirty="0">
                <a:solidFill>
                  <a:srgbClr val="151515"/>
                </a:solidFill>
                <a:effectLst/>
                <a:latin typeface="-apple-system"/>
              </a:rPr>
              <a:t>  </a:t>
            </a:r>
          </a:p>
          <a:p>
            <a:r>
              <a:rPr lang="en-US" sz="2400" b="0" i="0" dirty="0">
                <a:solidFill>
                  <a:srgbClr val="151515"/>
                </a:solidFill>
                <a:effectLst/>
                <a:latin typeface="-apple-system"/>
              </a:rPr>
              <a:t>“Personality is a pattern of relatively permanent traits and unique characteristics that give both consistency and individuality to a person’s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behavior.”</a:t>
            </a: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“Personality represents those structural and dynamic properties of an individual or individuals as they reflect themselves in characteristic responses to situations”.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4CF7B18-B751-4128-ACB2-15B064E81E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534591" y="7209455"/>
            <a:ext cx="2494756" cy="32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4–</a:t>
            </a: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50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1921186" y="0"/>
            <a:ext cx="7968741" cy="75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Personality Types</a:t>
            </a:r>
            <a:endParaRPr/>
          </a:p>
        </p:txBody>
      </p:sp>
      <p:cxnSp>
        <p:nvCxnSpPr>
          <p:cNvPr id="157" name="Google Shape;157;p15"/>
          <p:cNvCxnSpPr/>
          <p:nvPr/>
        </p:nvCxnSpPr>
        <p:spPr>
          <a:xfrm>
            <a:off x="1069182" y="3780632"/>
            <a:ext cx="8553450" cy="0"/>
          </a:xfrm>
          <a:prstGeom prst="straightConnector1">
            <a:avLst/>
          </a:prstGeom>
          <a:noFill/>
          <a:ln w="3810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5"/>
          <p:cNvSpPr txBox="1"/>
          <p:nvPr/>
        </p:nvSpPr>
        <p:spPr>
          <a:xfrm>
            <a:off x="445476" y="1067676"/>
            <a:ext cx="10246337" cy="240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385680" marR="0" lvl="0" indent="-38568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A’s</a:t>
            </a:r>
            <a:endParaRPr dirty="0"/>
          </a:p>
          <a:p>
            <a:pPr marL="385680" lvl="1" indent="-385680">
              <a:spcBef>
                <a:spcPts val="375"/>
              </a:spcBef>
              <a:buClr>
                <a:srgbClr val="FF0000"/>
              </a:buClr>
              <a:buSzPts val="2250"/>
              <a:buFont typeface="Arial"/>
              <a:buAutoNum type="arabicPeriod"/>
            </a:pPr>
            <a:r>
              <a:rPr lang="en-US" sz="1800" b="1" dirty="0">
                <a:solidFill>
                  <a:schemeClr val="bg2"/>
                </a:solidFill>
                <a:sym typeface="Arial"/>
              </a:rPr>
              <a:t>are always moving, walking, and eating rapidly;</a:t>
            </a:r>
            <a:endParaRPr sz="1800" dirty="0">
              <a:solidFill>
                <a:schemeClr val="bg2"/>
              </a:solidFill>
            </a:endParaRPr>
          </a:p>
          <a:p>
            <a:pPr marL="385680" lvl="1" indent="-385680">
              <a:spcBef>
                <a:spcPts val="375"/>
              </a:spcBef>
              <a:buClr>
                <a:srgbClr val="FF0000"/>
              </a:buClr>
              <a:buSzPts val="2250"/>
              <a:buFont typeface="Arial"/>
              <a:buAutoNum type="arabicPeriod"/>
            </a:pPr>
            <a:r>
              <a:rPr lang="en-US" sz="1800" b="1" dirty="0">
                <a:solidFill>
                  <a:schemeClr val="bg2"/>
                </a:solidFill>
                <a:sym typeface="Arial"/>
              </a:rPr>
              <a:t>feel impatient with the rate at which most events take place;</a:t>
            </a:r>
            <a:endParaRPr sz="1800" dirty="0">
              <a:solidFill>
                <a:schemeClr val="bg2"/>
              </a:solidFill>
            </a:endParaRPr>
          </a:p>
          <a:p>
            <a:pPr marL="385680" lvl="1" indent="-385680">
              <a:spcBef>
                <a:spcPts val="375"/>
              </a:spcBef>
              <a:buClr>
                <a:srgbClr val="FF0000"/>
              </a:buClr>
              <a:buSzPts val="2250"/>
              <a:buFont typeface="Arial"/>
              <a:buAutoNum type="arabicPeriod"/>
            </a:pPr>
            <a:r>
              <a:rPr lang="en-US" sz="1800" b="1" dirty="0">
                <a:solidFill>
                  <a:schemeClr val="bg2"/>
                </a:solidFill>
                <a:sym typeface="Arial"/>
              </a:rPr>
              <a:t>strive to think or do two or more things at once;</a:t>
            </a:r>
            <a:endParaRPr sz="1800" dirty="0">
              <a:solidFill>
                <a:schemeClr val="bg2"/>
              </a:solidFill>
            </a:endParaRPr>
          </a:p>
          <a:p>
            <a:pPr marL="385680" lvl="1" indent="-385680">
              <a:spcBef>
                <a:spcPts val="375"/>
              </a:spcBef>
              <a:buClr>
                <a:srgbClr val="FF0000"/>
              </a:buClr>
              <a:buSzPts val="2250"/>
              <a:buFont typeface="Arial"/>
              <a:buAutoNum type="arabicPeriod"/>
            </a:pPr>
            <a:r>
              <a:rPr lang="en-US" sz="1800" b="1" dirty="0">
                <a:solidFill>
                  <a:schemeClr val="bg2"/>
                </a:solidFill>
                <a:sym typeface="Arial"/>
              </a:rPr>
              <a:t>cannot cope with leisure time;</a:t>
            </a:r>
            <a:endParaRPr sz="1800" dirty="0">
              <a:solidFill>
                <a:schemeClr val="bg2"/>
              </a:solidFill>
            </a:endParaRPr>
          </a:p>
          <a:p>
            <a:pPr marL="385680" lvl="1" indent="-385680">
              <a:spcBef>
                <a:spcPts val="375"/>
              </a:spcBef>
              <a:buClr>
                <a:srgbClr val="FF0000"/>
              </a:buClr>
              <a:buSzPts val="2250"/>
              <a:buFont typeface="Arial"/>
              <a:buAutoNum type="arabicPeriod"/>
            </a:pPr>
            <a:r>
              <a:rPr lang="en-US" sz="1800" b="1" dirty="0">
                <a:solidFill>
                  <a:schemeClr val="bg2"/>
                </a:solidFill>
                <a:sym typeface="Arial"/>
              </a:rPr>
              <a:t>are obsessed with numbers, measuring their success in terms of how many or how much of everything they acquire.</a:t>
            </a: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52400" y="4092184"/>
            <a:ext cx="10054941" cy="215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385680" marR="0" lvl="0" indent="-38568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B’s</a:t>
            </a:r>
            <a:endParaRPr sz="2000" dirty="0"/>
          </a:p>
          <a:p>
            <a:pPr marL="385680" marR="0" lvl="0" indent="-385680" algn="l" rtl="0">
              <a:spcBef>
                <a:spcPts val="375"/>
              </a:spcBef>
              <a:spcAft>
                <a:spcPts val="0"/>
              </a:spcAft>
              <a:buClr>
                <a:srgbClr val="3D17A9"/>
              </a:buClr>
              <a:buSzPts val="2250"/>
              <a:buFont typeface="Arial"/>
              <a:buAutoNum type="arabicPeriod"/>
            </a:pPr>
            <a:r>
              <a:rPr lang="en-US" sz="2000" b="1" dirty="0">
                <a:solidFill>
                  <a:srgbClr val="3D17A9"/>
                </a:solidFill>
                <a:latin typeface="Arial"/>
                <a:ea typeface="Arial"/>
                <a:cs typeface="Arial"/>
                <a:sym typeface="Arial"/>
              </a:rPr>
              <a:t>never suffer from a sense of time urgency with its accompanying impatience;</a:t>
            </a:r>
            <a:endParaRPr sz="2000" dirty="0"/>
          </a:p>
          <a:p>
            <a:pPr marL="385680" marR="0" lvl="0" indent="-385680" algn="l" rtl="0">
              <a:spcBef>
                <a:spcPts val="375"/>
              </a:spcBef>
              <a:spcAft>
                <a:spcPts val="0"/>
              </a:spcAft>
              <a:buClr>
                <a:srgbClr val="3D17A9"/>
              </a:buClr>
              <a:buSzPts val="2250"/>
              <a:buFont typeface="Arial"/>
              <a:buAutoNum type="arabicPeriod"/>
            </a:pPr>
            <a:r>
              <a:rPr lang="en-US" sz="2000" b="1" dirty="0">
                <a:solidFill>
                  <a:srgbClr val="3D17A9"/>
                </a:solidFill>
                <a:latin typeface="Arial"/>
                <a:ea typeface="Arial"/>
                <a:cs typeface="Arial"/>
                <a:sym typeface="Arial"/>
              </a:rPr>
              <a:t>feel no need to display or discuss either their achievements or accomplishments;</a:t>
            </a:r>
            <a:endParaRPr sz="2000" dirty="0"/>
          </a:p>
          <a:p>
            <a:pPr marL="385680" marR="0" lvl="0" indent="-385680" algn="l" rtl="0">
              <a:spcBef>
                <a:spcPts val="375"/>
              </a:spcBef>
              <a:spcAft>
                <a:spcPts val="0"/>
              </a:spcAft>
              <a:buClr>
                <a:srgbClr val="3D17A9"/>
              </a:buClr>
              <a:buSzPts val="2250"/>
              <a:buFont typeface="Arial"/>
              <a:buAutoNum type="arabicPeriod"/>
            </a:pPr>
            <a:r>
              <a:rPr lang="en-US" sz="2000" b="1" dirty="0">
                <a:solidFill>
                  <a:srgbClr val="3D17A9"/>
                </a:solidFill>
                <a:latin typeface="Arial"/>
                <a:ea typeface="Arial"/>
                <a:cs typeface="Arial"/>
                <a:sym typeface="Arial"/>
              </a:rPr>
              <a:t>play for fun and relaxation, rather than to exhibit their superiority at any cost;</a:t>
            </a:r>
            <a:endParaRPr sz="2000" dirty="0"/>
          </a:p>
          <a:p>
            <a:pPr marL="385680" marR="0" lvl="0" indent="-385680" algn="l" rtl="0">
              <a:spcBef>
                <a:spcPts val="375"/>
              </a:spcBef>
              <a:spcAft>
                <a:spcPts val="0"/>
              </a:spcAft>
              <a:buClr>
                <a:srgbClr val="3D17A9"/>
              </a:buClr>
              <a:buSzPts val="2250"/>
              <a:buFont typeface="Arial"/>
              <a:buAutoNum type="arabicPeriod"/>
            </a:pPr>
            <a:r>
              <a:rPr lang="en-US" sz="2000" b="1" dirty="0">
                <a:solidFill>
                  <a:srgbClr val="3D17A9"/>
                </a:solidFill>
                <a:latin typeface="Arial"/>
                <a:ea typeface="Arial"/>
                <a:cs typeface="Arial"/>
                <a:sym typeface="Arial"/>
              </a:rPr>
              <a:t>can relax without guilt.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Personality</a:t>
            </a:r>
            <a:endParaRPr/>
          </a:p>
        </p:txBody>
      </p:sp>
      <p:pic>
        <p:nvPicPr>
          <p:cNvPr id="207" name="Google Shape;20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600" y="900851"/>
            <a:ext cx="10012500" cy="615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136537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Differences</a:t>
            </a:r>
            <a:endParaRPr/>
          </a:p>
        </p:txBody>
      </p:sp>
      <p:pic>
        <p:nvPicPr>
          <p:cNvPr id="165" name="Google Shape;165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431"/>
            <a:ext cx="10335419" cy="591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“Type” theory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 lnSpcReduction="10000"/>
          </a:bodyPr>
          <a:lstStyle/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dirty="0"/>
              <a:t>individuals are categorized depending upon</a:t>
            </a:r>
            <a:endParaRPr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en-US" dirty="0"/>
              <a:t>their physical characteristics</a:t>
            </a:r>
            <a:endParaRPr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short, plump person</a:t>
            </a:r>
            <a:r>
              <a:rPr lang="en-US" dirty="0"/>
              <a:t> </a:t>
            </a:r>
            <a:r>
              <a:rPr lang="en-US" dirty="0" smtClean="0"/>
              <a:t>(endomorph) was </a:t>
            </a:r>
            <a:r>
              <a:rPr lang="en-US" dirty="0"/>
              <a:t>said to be sociable, relaxed, and even tempered;</a:t>
            </a:r>
            <a:endParaRPr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tall, thin person </a:t>
            </a:r>
            <a:r>
              <a:rPr lang="en-US" dirty="0" smtClean="0"/>
              <a:t>(endomorph) was </a:t>
            </a:r>
            <a:r>
              <a:rPr lang="en-US" dirty="0"/>
              <a:t>characterized as restrained, self-conscious, and fond of solitude;</a:t>
            </a:r>
            <a:endParaRPr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heavy-set muscular individual</a:t>
            </a:r>
            <a:r>
              <a:rPr lang="en-US" dirty="0"/>
              <a:t> (mesomorph) was described as noisy, callous, and fond of physical activity</a:t>
            </a:r>
            <a:endParaRPr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Introverts</a:t>
            </a:r>
            <a:r>
              <a:rPr lang="en-US" i="1" dirty="0"/>
              <a:t> -</a:t>
            </a:r>
            <a:r>
              <a:rPr lang="en-US" dirty="0"/>
              <a:t>shy, quiet, and retiring</a:t>
            </a:r>
            <a:endParaRPr i="1" dirty="0"/>
          </a:p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Extrovert</a:t>
            </a:r>
            <a:r>
              <a:rPr lang="en-US" i="1" dirty="0"/>
              <a:t>s-</a:t>
            </a:r>
            <a:r>
              <a:rPr lang="en-US" dirty="0"/>
              <a:t>gregarious, sociable individuals,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98733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Personality Traits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0" y="1260210"/>
            <a:ext cx="10157222" cy="630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/>
          </a:bodyPr>
          <a:lstStyle/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dirty="0">
                <a:solidFill>
                  <a:srgbClr val="00B050"/>
                </a:solidFill>
              </a:rPr>
              <a:t>Authoritarians</a:t>
            </a:r>
            <a:r>
              <a:rPr lang="en-US" sz="1920" dirty="0"/>
              <a:t> also tend to be </a:t>
            </a:r>
            <a:r>
              <a:rPr lang="en-US" sz="1920" b="1" dirty="0">
                <a:solidFill>
                  <a:srgbClr val="FF0000"/>
                </a:solidFill>
              </a:rPr>
              <a:t>rigid in their positions, place high moral value on their    beliefs,</a:t>
            </a:r>
            <a:r>
              <a:rPr lang="en-US" sz="1920" dirty="0"/>
              <a:t> and are strongly oriented towards </a:t>
            </a:r>
            <a:r>
              <a:rPr lang="en-US" sz="1920" b="1" dirty="0">
                <a:solidFill>
                  <a:srgbClr val="FF0000"/>
                </a:solidFill>
              </a:rPr>
              <a:t>conformity to rules and regulations ,</a:t>
            </a:r>
            <a:r>
              <a:rPr lang="en-US" sz="1920" dirty="0"/>
              <a:t>who prefer </a:t>
            </a:r>
            <a:r>
              <a:rPr lang="en-US" sz="1920" b="1" dirty="0">
                <a:solidFill>
                  <a:srgbClr val="FF0000"/>
                </a:solidFill>
              </a:rPr>
              <a:t>stable and structured work environments </a:t>
            </a:r>
            <a:r>
              <a:rPr lang="en-US" sz="1920" dirty="0"/>
              <a:t>which are governed by clean rules and procedures.</a:t>
            </a:r>
            <a:endParaRPr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dirty="0">
                <a:solidFill>
                  <a:srgbClr val="FF0000"/>
                </a:solidFill>
              </a:rPr>
              <a:t>Locus of control </a:t>
            </a:r>
            <a:r>
              <a:rPr lang="en-US" sz="1920" dirty="0"/>
              <a:t>is how strongly people believe they have control over the situations and experiences belief ,events are either with in one's control (internal locus of control) or are determined by forces </a:t>
            </a:r>
            <a:r>
              <a:rPr lang="en-US" sz="1920" dirty="0" err="1"/>
              <a:t>beyonj</a:t>
            </a:r>
            <a:r>
              <a:rPr lang="en-US" sz="1920" dirty="0"/>
              <a:t> one's control (external</a:t>
            </a:r>
            <a:endParaRPr lang="en-US" sz="3600" dirty="0"/>
          </a:p>
          <a:p>
            <a:pPr marL="848311" lvl="0" indent="-3911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20"/>
              <a:buFont typeface="Arial"/>
              <a:buNone/>
            </a:pPr>
            <a:r>
              <a:rPr lang="en-US" sz="1920" dirty="0"/>
              <a:t>	locus of control). </a:t>
            </a:r>
            <a:endParaRPr lang="en-US"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i="1" dirty="0">
                <a:solidFill>
                  <a:srgbClr val="00B050"/>
                </a:solidFill>
              </a:rPr>
              <a:t>Machiavellianism</a:t>
            </a:r>
            <a:r>
              <a:rPr lang="en-US" sz="1920" dirty="0">
                <a:solidFill>
                  <a:srgbClr val="00B050"/>
                </a:solidFill>
              </a:rPr>
              <a:t> </a:t>
            </a:r>
            <a:r>
              <a:rPr lang="en-US" sz="1920" dirty="0"/>
              <a:t>refers to individual's propensity to manipulate people.</a:t>
            </a:r>
            <a:endParaRPr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i="1" dirty="0">
                <a:solidFill>
                  <a:srgbClr val="00B050"/>
                </a:solidFill>
              </a:rPr>
              <a:t>Self-esteem </a:t>
            </a:r>
            <a:r>
              <a:rPr lang="en-US" sz="1920" i="1" dirty="0"/>
              <a:t>refers to the feeling of like or dislike of one-self</a:t>
            </a:r>
            <a:endParaRPr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i="1" dirty="0">
                <a:solidFill>
                  <a:srgbClr val="00B050"/>
                </a:solidFill>
              </a:rPr>
              <a:t>Risk-taking</a:t>
            </a:r>
            <a:r>
              <a:rPr lang="en-US" sz="1920" i="1" dirty="0"/>
              <a:t> People differ in their willingness to take chances</a:t>
            </a:r>
            <a:endParaRPr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dirty="0">
                <a:solidFill>
                  <a:srgbClr val="00B050"/>
                </a:solidFill>
              </a:rPr>
              <a:t>Self Monitoring</a:t>
            </a:r>
            <a:r>
              <a:rPr lang="en-US" sz="1920" dirty="0">
                <a:solidFill>
                  <a:srgbClr val="00B050"/>
                </a:solidFill>
              </a:rPr>
              <a:t> </a:t>
            </a:r>
            <a:r>
              <a:rPr lang="en-US" sz="1920" dirty="0"/>
              <a:t>refers to an individual's ability to adjust his or her </a:t>
            </a:r>
            <a:r>
              <a:rPr lang="en-US" sz="1920" dirty="0" err="1"/>
              <a:t>behaviour</a:t>
            </a:r>
            <a:r>
              <a:rPr lang="en-US" sz="1920" dirty="0"/>
              <a:t> to external factors</a:t>
            </a:r>
            <a:endParaRPr sz="3600" dirty="0"/>
          </a:p>
          <a:p>
            <a:pPr marL="848311" lvl="0" indent="-4165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US" sz="1920" b="1" i="1" dirty="0">
                <a:solidFill>
                  <a:srgbClr val="00B050"/>
                </a:solidFill>
              </a:rPr>
              <a:t>Narcissistic</a:t>
            </a:r>
            <a:r>
              <a:rPr lang="en-US" sz="1920" i="1" dirty="0">
                <a:solidFill>
                  <a:srgbClr val="00B050"/>
                </a:solidFill>
              </a:rPr>
              <a:t> </a:t>
            </a:r>
            <a:r>
              <a:rPr lang="en-US" sz="1920" i="1" dirty="0"/>
              <a:t>p</a:t>
            </a:r>
            <a:r>
              <a:rPr lang="en-US" sz="1920" dirty="0"/>
              <a:t>ersonality disorder is a mental disorder in which people have an inflated sense of their own importance, a deep need for admiration and a lack of empathy for others</a:t>
            </a:r>
            <a:endParaRPr sz="192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57451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534591" y="7209455"/>
            <a:ext cx="2494756" cy="32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4–</a:t>
            </a: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55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3" name="Google Shape;213;p23" descr="j0197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6992" y="5521124"/>
            <a:ext cx="2714350" cy="170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417649" y="157527"/>
            <a:ext cx="10023575" cy="41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Major Personality Attributes Influencing OB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208344" y="1023922"/>
            <a:ext cx="9039828" cy="499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rmAutofit fontScale="77500" lnSpcReduction="20000"/>
          </a:bodyPr>
          <a:lstStyle/>
          <a:p>
            <a:pPr marL="391112" lvl="0" indent="-391112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SzPts val="2480"/>
              <a:buFont typeface="Arial"/>
              <a:buNone/>
            </a:pPr>
            <a:r>
              <a:rPr lang="en-US" sz="2480" dirty="0"/>
              <a:t>Core self-evaluation</a:t>
            </a:r>
            <a:endParaRPr dirty="0"/>
          </a:p>
          <a:p>
            <a:pPr marL="391112" lvl="0" indent="-391112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SzPts val="2480"/>
              <a:buFont typeface="Arial"/>
              <a:buChar char="•"/>
            </a:pPr>
            <a:r>
              <a:rPr lang="en-US" sz="2480" b="1" dirty="0">
                <a:solidFill>
                  <a:srgbClr val="FF0000"/>
                </a:solidFill>
              </a:rPr>
              <a:t>Self-esteem</a:t>
            </a:r>
            <a:r>
              <a:rPr lang="en-US" sz="2480" dirty="0"/>
              <a:t> – a person’s view of themselves</a:t>
            </a:r>
            <a:endParaRPr dirty="0"/>
          </a:p>
          <a:p>
            <a:pPr marL="391112" lvl="0" indent="-391112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SzPts val="2480"/>
              <a:buFont typeface="Arial"/>
              <a:buChar char="•"/>
            </a:pPr>
            <a:r>
              <a:rPr lang="en-US" sz="2480" b="1" dirty="0">
                <a:solidFill>
                  <a:srgbClr val="FF0000"/>
                </a:solidFill>
              </a:rPr>
              <a:t>Locus of control </a:t>
            </a:r>
            <a:r>
              <a:rPr lang="en-US" sz="2480" dirty="0"/>
              <a:t>– degree to which you believe you have control of your own fate</a:t>
            </a:r>
            <a:endParaRPr dirty="0"/>
          </a:p>
          <a:p>
            <a:pPr marL="391112" lvl="0" indent="-391112">
              <a:lnSpc>
                <a:spcPct val="145161"/>
              </a:lnSpc>
              <a:buSzPts val="2480"/>
            </a:pPr>
            <a:r>
              <a:rPr lang="en-US" sz="2480" b="1" dirty="0">
                <a:solidFill>
                  <a:srgbClr val="FF0000"/>
                </a:solidFill>
              </a:rPr>
              <a:t>Machiavellianism</a:t>
            </a:r>
            <a:r>
              <a:rPr lang="en-US" sz="2480" dirty="0"/>
              <a:t> – degree to which a person is pragmatic, maintains emotional distance and believes that the ends can justify the </a:t>
            </a:r>
            <a:r>
              <a:rPr lang="en-US" sz="2480" dirty="0" smtClean="0"/>
              <a:t>means,</a:t>
            </a:r>
            <a:r>
              <a:rPr lang="en-IN" dirty="0"/>
              <a:t> </a:t>
            </a:r>
            <a:r>
              <a:rPr lang="en-IN" sz="2400" dirty="0"/>
              <a:t>characterized by subtle or unscrupulous cunning, deception, expediency, or dishonesty</a:t>
            </a:r>
            <a:endParaRPr sz="2400" dirty="0"/>
          </a:p>
          <a:p>
            <a:pPr marL="391112" lvl="0" indent="-391112">
              <a:lnSpc>
                <a:spcPct val="145161"/>
              </a:lnSpc>
              <a:buSzPts val="2480"/>
            </a:pPr>
            <a:r>
              <a:rPr lang="en-US" sz="2480" b="1" dirty="0">
                <a:solidFill>
                  <a:srgbClr val="FF0000"/>
                </a:solidFill>
              </a:rPr>
              <a:t>Narcissism</a:t>
            </a:r>
            <a:r>
              <a:rPr lang="en-US" sz="2480" dirty="0"/>
              <a:t> – degree of sense of self-importance and </a:t>
            </a:r>
            <a:r>
              <a:rPr lang="en-US" sz="2480" dirty="0" smtClean="0"/>
              <a:t>arrogance;</a:t>
            </a:r>
            <a:r>
              <a:rPr lang="en-IN" dirty="0"/>
              <a:t> </a:t>
            </a:r>
            <a:r>
              <a:rPr lang="en-IN" sz="2600" dirty="0"/>
              <a:t>people have an inflated sense of their own importance, a deep need for excessive attention and admiration, troubled relationships, and a lack of empathy for others.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2185225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2835475" y="0"/>
            <a:ext cx="7856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</a:rPr>
              <a:t>Component of Managerial Competencie</a:t>
            </a:r>
            <a:r>
              <a:rPr lang="en-US">
                <a:solidFill>
                  <a:srgbClr val="C00000"/>
                </a:solidFill>
              </a:rPr>
              <a:t>s</a:t>
            </a:r>
            <a:br>
              <a:rPr lang="en-US">
                <a:solidFill>
                  <a:srgbClr val="C00000"/>
                </a:solidFill>
              </a:rPr>
            </a:br>
            <a:endParaRPr>
              <a:solidFill>
                <a:srgbClr val="C00000"/>
              </a:solidFill>
            </a:endParaRPr>
          </a:p>
        </p:txBody>
      </p:sp>
      <p:sp>
        <p:nvSpPr>
          <p:cNvPr id="171" name="Google Shape;171;p17"/>
          <p:cNvSpPr txBox="1">
            <a:spLocks noGrp="1"/>
          </p:cNvSpPr>
          <p:nvPr>
            <p:ph type="ftr" idx="11"/>
          </p:nvPr>
        </p:nvSpPr>
        <p:spPr>
          <a:xfrm>
            <a:off x="3653036" y="7008171"/>
            <a:ext cx="3385741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Dr.C.Vijaya Banu, SoM, SASTRA</a:t>
            </a: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7974311" y="7225206"/>
            <a:ext cx="2494756" cy="31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C00000"/>
                </a:solidFill>
              </a:rPr>
              <a:t>56</a:t>
            </a:fld>
            <a:endParaRPr>
              <a:solidFill>
                <a:srgbClr val="C00000"/>
              </a:solidFill>
            </a:endParaRPr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1"/>
          </p:nvPr>
        </p:nvSpPr>
        <p:spPr>
          <a:xfrm>
            <a:off x="1314202" y="1512253"/>
            <a:ext cx="9622632" cy="549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391112" lvl="0" indent="-3911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>
                <a:solidFill>
                  <a:srgbClr val="002060"/>
                </a:solidFill>
              </a:rPr>
              <a:t>Managerial Effectiveness</a:t>
            </a:r>
            <a:endParaRPr sz="1800">
              <a:solidFill>
                <a:srgbClr val="002060"/>
              </a:solidFill>
            </a:endParaRPr>
          </a:p>
          <a:p>
            <a:pPr marL="391112" lvl="0" indent="-3911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2100"/>
          </a:p>
          <a:p>
            <a:pPr marL="391112" lvl="0" indent="-391112" algn="l" rtl="0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Communication Competency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Planning and Administration Competency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Strategic Action Competency 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Self-Management Competency 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Global Awareness Competency 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114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>
                <a:solidFill>
                  <a:srgbClr val="002060"/>
                </a:solidFill>
              </a:rPr>
              <a:t>Teamwork Competency</a:t>
            </a:r>
            <a:endParaRPr/>
          </a:p>
          <a:p>
            <a:pPr marL="391112" lvl="0" indent="-391112" algn="l" rtl="0">
              <a:lnSpc>
                <a:spcPct val="90000"/>
              </a:lnSpc>
              <a:spcBef>
                <a:spcPts val="57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2100"/>
          </a:p>
          <a:p>
            <a:pPr marL="391112" lvl="0" indent="-3911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 sz="2100"/>
          </a:p>
          <a:p>
            <a:pPr marL="391112" lvl="0" indent="-187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263750" y="302800"/>
            <a:ext cx="6893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Holland Personality types</a:t>
            </a:r>
            <a:endParaRPr sz="3100"/>
          </a:p>
        </p:txBody>
      </p:sp>
      <p:pic>
        <p:nvPicPr>
          <p:cNvPr id="185" name="Google Shape;185;p19" descr="http://image.slidesharecdn.com/personality-emotions-110829101102-phpapp01/95/personality-emotions-14-728.jpg?cb=1314612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7031"/>
            <a:ext cx="10691814" cy="47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534591" y="302802"/>
            <a:ext cx="9622632" cy="40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Achieving Person-Job Fit</a:t>
            </a:r>
            <a:endParaRPr dirty="0"/>
          </a:p>
        </p:txBody>
      </p:sp>
      <p:sp>
        <p:nvSpPr>
          <p:cNvPr id="191" name="Google Shape;191;p20" descr="Chap01Bkgd03"/>
          <p:cNvSpPr txBox="1"/>
          <p:nvPr/>
        </p:nvSpPr>
        <p:spPr>
          <a:xfrm>
            <a:off x="5880497" y="2100351"/>
            <a:ext cx="3831233" cy="41166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35003" dir="2471156" algn="ctr" rotWithShape="0">
              <a:srgbClr val="DDDDDD"/>
            </a:outerShdw>
          </a:effectLst>
        </p:spPr>
        <p:txBody>
          <a:bodyPr spcFirstLastPara="1" wrap="square" lIns="104275" tIns="52125" rIns="104275" bIns="52125" anchor="ctr" anchorCtr="0">
            <a:noAutofit/>
          </a:bodyPr>
          <a:lstStyle/>
          <a:p>
            <a:pPr marL="450865" marR="0" lvl="0" indent="-197367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Personality Types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Realistic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Investigative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Conventional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Enterprising</a:t>
            </a:r>
            <a:endParaRPr/>
          </a:p>
          <a:p>
            <a:pPr marL="450865" marR="0" lvl="0" indent="-197367" algn="l" rtl="0">
              <a:spcBef>
                <a:spcPts val="94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en-US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Artistic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1108163" y="1447493"/>
            <a:ext cx="4505039" cy="40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Personality-Job Fit </a:t>
            </a:r>
            <a:r>
              <a:rPr lang="en-US" sz="2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Theory (Holland)</a:t>
            </a:r>
            <a:endParaRPr dirty="0"/>
          </a:p>
          <a:p>
            <a:pPr marL="0" marR="0" lvl="0" indent="0" algn="l" rtl="0">
              <a:spcBef>
                <a:spcPts val="135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Identifies six personality types and proposes that the fit between personality type and occupational environment determines satisfaction and turnover.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78197" y="1092183"/>
            <a:ext cx="10335419" cy="583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5" tIns="52125" rIns="104275" bIns="52125" anchor="t" anchorCtr="0">
            <a:noAutofit/>
          </a:bodyPr>
          <a:lstStyle/>
          <a:p>
            <a:pPr marL="391112" lvl="0" indent="-391112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http://peacebenwilliams.com/lets-play-what-is-your-true-personality</a:t>
            </a:r>
            <a:endParaRPr dirty="0"/>
          </a:p>
          <a:p>
            <a:pPr marL="391112" lvl="0" indent="-187912">
              <a:buNone/>
            </a:pPr>
            <a:r>
              <a:rPr lang="en-IN" dirty="0"/>
              <a:t>https://www.personalityperfect.com/test/free-personality-test/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BB2A950-0FB3-429F-9EA5-6ADE92128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57454F5-A525-4D5D-B148-F4ADB0AB5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0AC342-E3BF-40D9-920C-B863CC26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7" y="872835"/>
            <a:ext cx="10513616" cy="61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37920DD-93D2-4BDF-9ECA-09258890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Characteristics of Personality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40064CD-591E-4C9D-B41F-21233851E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  </a:t>
            </a:r>
            <a:r>
              <a:rPr lang="en-US" sz="2400" b="0" i="0" dirty="0" err="1">
                <a:solidFill>
                  <a:srgbClr val="3B3835"/>
                </a:solidFill>
                <a:effectLst/>
                <a:latin typeface="Helvetica Neue"/>
              </a:rPr>
              <a:t>i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) Personality is not related to bodily structure alone. It includes both structure and dynamics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(ii) Personality is an indivisible unit.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(iii) Personality is neither good nor bad.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(iv) Personality is not a mysterious phenomenon. 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(v) Every personality is unique.</a:t>
            </a:r>
          </a:p>
          <a:p>
            <a:pPr marL="25400" indent="0">
              <a:buNone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Helvetica Neue"/>
              </a:rPr>
              <a:t> (vi) Personality refers to persistent qualities of the individual. It expresses </a:t>
            </a:r>
            <a:r>
              <a:rPr lang="en-US" sz="2400" dirty="0">
                <a:solidFill>
                  <a:srgbClr val="3B3835"/>
                </a:solidFill>
                <a:latin typeface="Helvetica Neue"/>
              </a:rPr>
              <a:t>consistency and regularly.</a:t>
            </a:r>
          </a:p>
          <a:p>
            <a:pPr marL="25400" indent="0">
              <a:buNone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(vii) Personality is acquired. </a:t>
            </a:r>
          </a:p>
          <a:p>
            <a:pPr marL="25400" indent="0">
              <a:buNone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(viii) Personality is influenced by social interaction. </a:t>
            </a:r>
            <a:endParaRPr lang="en-IN" sz="2400" dirty="0">
              <a:solidFill>
                <a:srgbClr val="3B3835"/>
              </a:solidFill>
              <a:latin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8F99E63-E502-42B8-9723-E082F8433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B7DC353-E11E-40F1-BAC7-B741B1A7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Dynamic: ever changing&#10;Psychophysical&#10;Organized and integrated&#10;Unique: specific features in every individual&#10;Adjustment to...">
            <a:extLst>
              <a:ext uri="{FF2B5EF4-FFF2-40B4-BE49-F238E27FC236}">
                <a16:creationId xmlns="" xmlns:a16="http://schemas.microsoft.com/office/drawing/2014/main" id="{ADBBC7F6-B16C-41F1-BEFF-E4A524A2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6356"/>
            <a:ext cx="10691812" cy="608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7F1B84-A231-48A4-9153-1091B448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3 Facts to Consider When Defining “Personality”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5482201-9B72-495C-8C97-795BC62FA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Individuals are </a:t>
            </a:r>
            <a:r>
              <a:rPr lang="en-US" dirty="0" smtClean="0"/>
              <a:t>unique/different</a:t>
            </a:r>
          </a:p>
          <a:p>
            <a:r>
              <a:rPr lang="en-US" dirty="0" smtClean="0"/>
              <a:t>Individuals </a:t>
            </a:r>
            <a:r>
              <a:rPr lang="en-US" dirty="0"/>
              <a:t>behave differently in different situations</a:t>
            </a:r>
          </a:p>
          <a:p>
            <a:r>
              <a:rPr lang="en-US" dirty="0"/>
              <a:t>Although individuals are unique and behave inconsistently across situations, there is considerable commonality in human behavior</a:t>
            </a:r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FB44035-2BE0-4F48-975C-924A6AED7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15C2DDD-6A0A-4ED0-A4D6-5B5D84EF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3830157"/>
            <a:ext cx="4166322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18819</TotalTime>
  <Words>1861</Words>
  <Application>Microsoft Office PowerPoint</Application>
  <PresentationFormat>Custom</PresentationFormat>
  <Paragraphs>269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Helvetica Neue</vt:lpstr>
      <vt:lpstr>Noto Sans Symbols</vt:lpstr>
      <vt:lpstr>-apple-system</vt:lpstr>
      <vt:lpstr>Tahoma</vt:lpstr>
      <vt:lpstr>Calibri</vt:lpstr>
      <vt:lpstr>Pinyon Script</vt:lpstr>
      <vt:lpstr>Default Design</vt:lpstr>
      <vt:lpstr>Organizational Behaviour </vt:lpstr>
      <vt:lpstr>Personality </vt:lpstr>
      <vt:lpstr>Personality</vt:lpstr>
      <vt:lpstr>Personality</vt:lpstr>
      <vt:lpstr>Personality</vt:lpstr>
      <vt:lpstr>PowerPoint Presentation</vt:lpstr>
      <vt:lpstr>Characteristics of Personality</vt:lpstr>
      <vt:lpstr>PowerPoint Presentation</vt:lpstr>
      <vt:lpstr>3 Facts to Consider When Defining “Personality”</vt:lpstr>
      <vt:lpstr>Personality: Some Important Terms</vt:lpstr>
      <vt:lpstr>      Determinants of Personality</vt:lpstr>
      <vt:lpstr>PowerPoint Presentation</vt:lpstr>
      <vt:lpstr>Different Culture-Hofstede's cultural dimensions</vt:lpstr>
      <vt:lpstr> Determinants of Personality</vt:lpstr>
      <vt:lpstr>PowerPoint Presentation</vt:lpstr>
      <vt:lpstr>Theories of Personality</vt:lpstr>
      <vt:lpstr>PowerPoint Presentation</vt:lpstr>
      <vt:lpstr>Types of Personality Theories</vt:lpstr>
      <vt:lpstr>Trait Theory</vt:lpstr>
      <vt:lpstr>Carl Jung theory (1875 -1961) </vt:lpstr>
      <vt:lpstr>Eysenck Theory 1916-1997</vt:lpstr>
      <vt:lpstr>Cattell theory 1905-1998</vt:lpstr>
      <vt:lpstr>PowerPoint Presentation</vt:lpstr>
      <vt:lpstr>            Big Five Personality Dimensions</vt:lpstr>
      <vt:lpstr>The Big Five Model of Personality Dimensions</vt:lpstr>
      <vt:lpstr>Psychoanalytic Perspective of Personality SIGMUND FREUD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PSYCHOANALYTIC THEORY-</vt:lpstr>
      <vt:lpstr>Sigmund Freud- personality </vt:lpstr>
      <vt:lpstr>Defense Mechanisms</vt:lpstr>
      <vt:lpstr>Defense Mechanisms</vt:lpstr>
      <vt:lpstr>PowerPoint Presentation</vt:lpstr>
      <vt:lpstr>Social cognitive theories</vt:lpstr>
      <vt:lpstr>PowerPoint Presentation</vt:lpstr>
      <vt:lpstr>Humanistic Theories</vt:lpstr>
      <vt:lpstr>Humanistic Theories</vt:lpstr>
      <vt:lpstr>Behavioral Personality Theory</vt:lpstr>
      <vt:lpstr>Behavioral Personality Theory</vt:lpstr>
      <vt:lpstr>           The Myers-Briggs Type Indicator</vt:lpstr>
      <vt:lpstr>Myers-Briggs Type Indicator</vt:lpstr>
      <vt:lpstr>Myers-Briggs Sixteen Primary Traits</vt:lpstr>
      <vt:lpstr>16 Personality types  -Key</vt:lpstr>
      <vt:lpstr>16 Personality types </vt:lpstr>
      <vt:lpstr>Personality Types</vt:lpstr>
      <vt:lpstr>Type Personality</vt:lpstr>
      <vt:lpstr>Differences</vt:lpstr>
      <vt:lpstr>“Type” theory</vt:lpstr>
      <vt:lpstr>Personality Traits</vt:lpstr>
      <vt:lpstr>Major Personality Attributes Influencing OB</vt:lpstr>
      <vt:lpstr>Component of Managerial Competencies </vt:lpstr>
      <vt:lpstr>Holland Personality types</vt:lpstr>
      <vt:lpstr>Achieving Person-Job Fit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Behaviour </dc:title>
  <dc:creator>Gautham Jegadeesan</dc:creator>
  <cp:lastModifiedBy>Windows User</cp:lastModifiedBy>
  <cp:revision>69</cp:revision>
  <dcterms:created xsi:type="dcterms:W3CDTF">2015-02-25T10:23:39Z</dcterms:created>
  <dcterms:modified xsi:type="dcterms:W3CDTF">2022-09-12T05:34:58Z</dcterms:modified>
</cp:coreProperties>
</file>